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10" r:id="rId2"/>
  </p:sldMasterIdLst>
  <p:notesMasterIdLst>
    <p:notesMasterId r:id="rId30"/>
  </p:notesMasterIdLst>
  <p:handoutMasterIdLst>
    <p:handoutMasterId r:id="rId31"/>
  </p:handoutMasterIdLst>
  <p:sldIdLst>
    <p:sldId id="1735" r:id="rId3"/>
    <p:sldId id="2138" r:id="rId4"/>
    <p:sldId id="2139" r:id="rId5"/>
    <p:sldId id="2140" r:id="rId6"/>
    <p:sldId id="2141" r:id="rId7"/>
    <p:sldId id="2142" r:id="rId8"/>
    <p:sldId id="2143" r:id="rId9"/>
    <p:sldId id="2144" r:id="rId10"/>
    <p:sldId id="2146" r:id="rId11"/>
    <p:sldId id="2147" r:id="rId12"/>
    <p:sldId id="2145" r:id="rId13"/>
    <p:sldId id="2148" r:id="rId14"/>
    <p:sldId id="2149" r:id="rId15"/>
    <p:sldId id="2150" r:id="rId16"/>
    <p:sldId id="2151" r:id="rId17"/>
    <p:sldId id="2152" r:id="rId18"/>
    <p:sldId id="2153" r:id="rId19"/>
    <p:sldId id="2154" r:id="rId20"/>
    <p:sldId id="2155" r:id="rId21"/>
    <p:sldId id="2156" r:id="rId22"/>
    <p:sldId id="2157" r:id="rId23"/>
    <p:sldId id="2158" r:id="rId24"/>
    <p:sldId id="2159" r:id="rId25"/>
    <p:sldId id="2160" r:id="rId26"/>
    <p:sldId id="2161" r:id="rId27"/>
    <p:sldId id="2162" r:id="rId28"/>
    <p:sldId id="1701" r:id="rId29"/>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E8EA"/>
    <a:srgbClr val="CBCDD3"/>
    <a:srgbClr val="00B0F0"/>
    <a:srgbClr val="C7402B"/>
    <a:srgbClr val="713346"/>
    <a:srgbClr val="326CE5"/>
    <a:srgbClr val="B4F2C9"/>
    <a:srgbClr val="F47C30"/>
    <a:srgbClr val="92D3DF"/>
    <a:srgbClr val="D8EF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62" autoAdjust="0"/>
    <p:restoredTop sz="95067" autoAdjust="0"/>
  </p:normalViewPr>
  <p:slideViewPr>
    <p:cSldViewPr>
      <p:cViewPr varScale="1">
        <p:scale>
          <a:sx n="113" d="100"/>
          <a:sy n="113" d="100"/>
        </p:scale>
        <p:origin x="984" y="84"/>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18-Jul-21</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18-Jul-21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6.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jpe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9.jp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0.jp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1.jp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2.jpe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3.jpe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8.jp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39.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451238" y="2016183"/>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6A2E97CA-0DDC-47AB-BC8A-E7DAA6A92D55}"/>
              </a:ext>
            </a:extLst>
          </p:cNvPr>
          <p:cNvSpPr txBox="1"/>
          <p:nvPr userDrawn="1"/>
        </p:nvSpPr>
        <p:spPr>
          <a:xfrm>
            <a:off x="3379230" y="928592"/>
            <a:ext cx="2560922" cy="707886"/>
          </a:xfrm>
          <a:prstGeom prst="rect">
            <a:avLst/>
          </a:prstGeom>
          <a:noFill/>
        </p:spPr>
        <p:txBody>
          <a:bodyPr wrap="square" rtlCol="0">
            <a:spAutoFit/>
          </a:bodyPr>
          <a:lstStyle/>
          <a:p>
            <a:pPr algn="ctr"/>
            <a:r>
              <a:rPr lang="en-US" sz="4000" b="0" dirty="0">
                <a:solidFill>
                  <a:schemeClr val="accent1"/>
                </a:solidFill>
                <a:latin typeface="Calibri Light" panose="020F0302020204030204" pitchFamily="34" charset="0"/>
                <a:cs typeface="Calibri Light" panose="020F0302020204030204" pitchFamily="34" charset="0"/>
              </a:rPr>
              <a:t>Thank you!</a:t>
            </a:r>
          </a:p>
        </p:txBody>
      </p: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545278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8" name="Picture 7" descr="A picture containing table, game&#10;&#10;Description automatically generated">
            <a:extLst>
              <a:ext uri="{FF2B5EF4-FFF2-40B4-BE49-F238E27FC236}">
                <a16:creationId xmlns:a16="http://schemas.microsoft.com/office/drawing/2014/main" id="{8E83E5C7-E9B1-4CEB-BBAE-CC8DB839F3D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128" t="24511" r="8921" b="300"/>
          <a:stretch/>
        </p:blipFill>
        <p:spPr>
          <a:xfrm>
            <a:off x="0" y="0"/>
            <a:ext cx="9144000"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9" y="2714222"/>
            <a:ext cx="5404444"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9" y="3507854"/>
            <a:ext cx="5404444"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8" y="4055411"/>
            <a:ext cx="5404444"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3870184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09D77F2-DA7C-4E84-BD75-582449B075E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1995" t="24673" r="12678"/>
          <a:stretch/>
        </p:blipFill>
        <p:spPr>
          <a:xfrm>
            <a:off x="-15699" y="4828"/>
            <a:ext cx="9159699" cy="5133842"/>
          </a:xfrm>
          <a:prstGeom prst="rect">
            <a:avLst/>
          </a:prstGeom>
        </p:spPr>
      </p:pic>
      <p:sp>
        <p:nvSpPr>
          <p:cNvPr id="26" name="Title 1"/>
          <p:cNvSpPr>
            <a:spLocks noGrp="1"/>
          </p:cNvSpPr>
          <p:nvPr>
            <p:ph type="ctrTitle" hasCustomPrompt="1"/>
          </p:nvPr>
        </p:nvSpPr>
        <p:spPr>
          <a:xfrm>
            <a:off x="535709" y="1698002"/>
            <a:ext cx="3676252" cy="1305174"/>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9" y="3125466"/>
            <a:ext cx="3676252" cy="670419"/>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3921131"/>
            <a:ext cx="3676253" cy="46055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264492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268" t="23983" r="7866"/>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9064566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1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096" t="24619" r="9582" b="-1"/>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696344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3469" t="24584" r="4830"/>
          <a:stretch/>
        </p:blipFill>
        <p:spPr>
          <a:xfrm>
            <a:off x="0" y="0"/>
            <a:ext cx="9144000" cy="5143500"/>
          </a:xfrm>
          <a:prstGeom prst="rect">
            <a:avLst/>
          </a:prstGeom>
        </p:spPr>
      </p:pic>
      <p:sp>
        <p:nvSpPr>
          <p:cNvPr id="52" name="Title 1"/>
          <p:cNvSpPr>
            <a:spLocks noGrp="1"/>
          </p:cNvSpPr>
          <p:nvPr>
            <p:ph type="ctrTitle" hasCustomPrompt="1"/>
          </p:nvPr>
        </p:nvSpPr>
        <p:spPr>
          <a:xfrm>
            <a:off x="535709"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9"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8"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167106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56879-1046-4B2E-B28C-F6FC7159B68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731" t="25372" r="4395"/>
          <a:stretch/>
        </p:blipFill>
        <p:spPr>
          <a:xfrm>
            <a:off x="0" y="0"/>
            <a:ext cx="9144000" cy="5143500"/>
          </a:xfrm>
          <a:prstGeom prst="rect">
            <a:avLst/>
          </a:prstGeom>
        </p:spPr>
      </p:pic>
      <p:sp>
        <p:nvSpPr>
          <p:cNvPr id="52" name="Title 1"/>
          <p:cNvSpPr>
            <a:spLocks noGrp="1"/>
          </p:cNvSpPr>
          <p:nvPr>
            <p:ph type="ctrTitle" hasCustomPrompt="1"/>
          </p:nvPr>
        </p:nvSpPr>
        <p:spPr>
          <a:xfrm>
            <a:off x="541988" y="2714222"/>
            <a:ext cx="4972396"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41988" y="3507854"/>
            <a:ext cx="4972396"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32996"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41267" y="4055411"/>
            <a:ext cx="4972396" cy="388547"/>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6897959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 r="1619" b="693"/>
          <a:stretch/>
        </p:blipFill>
        <p:spPr>
          <a:xfrm>
            <a:off x="0" y="0"/>
            <a:ext cx="9144000" cy="5143500"/>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420325"/>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pic>
        <p:nvPicPr>
          <p:cNvPr id="6" name="Picture 5">
            <a:extLst>
              <a:ext uri="{FF2B5EF4-FFF2-40B4-BE49-F238E27FC236}">
                <a16:creationId xmlns:a16="http://schemas.microsoft.com/office/drawing/2014/main" id="{1B9C4442-49AF-44B1-BD22-999375CA4D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3615987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354798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8756435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373379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10751550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256598638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15722059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323528"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t="11828" r="567" b="31504"/>
          <a:stretch/>
        </p:blipFill>
        <p:spPr>
          <a:xfrm>
            <a:off x="0" y="0"/>
            <a:ext cx="9144000" cy="3203240"/>
          </a:xfrm>
          <a:prstGeom prst="rect">
            <a:avLst/>
          </a:prstGeom>
        </p:spPr>
      </p:pic>
    </p:spTree>
    <p:extLst>
      <p:ext uri="{BB962C8B-B14F-4D97-AF65-F5344CB8AC3E}">
        <p14:creationId xmlns:p14="http://schemas.microsoft.com/office/powerpoint/2010/main" val="24737512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209" t="31012" r="1100" b="844"/>
          <a:stretch/>
        </p:blipFill>
        <p:spPr>
          <a:xfrm>
            <a:off x="0" y="0"/>
            <a:ext cx="9144000" cy="3132946"/>
          </a:xfrm>
          <a:prstGeom prst="rect">
            <a:avLst/>
          </a:prstGeom>
        </p:spPr>
      </p:pic>
    </p:spTree>
    <p:extLst>
      <p:ext uri="{BB962C8B-B14F-4D97-AF65-F5344CB8AC3E}">
        <p14:creationId xmlns:p14="http://schemas.microsoft.com/office/powerpoint/2010/main" val="6715855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65" t="16720" r="8093" b="890"/>
          <a:stretch/>
        </p:blipFill>
        <p:spPr>
          <a:xfrm>
            <a:off x="0" y="0"/>
            <a:ext cx="9144000" cy="3205390"/>
          </a:xfrm>
          <a:prstGeom prst="rect">
            <a:avLst/>
          </a:prstGeom>
        </p:spPr>
      </p:pic>
    </p:spTree>
    <p:extLst>
      <p:ext uri="{BB962C8B-B14F-4D97-AF65-F5344CB8AC3E}">
        <p14:creationId xmlns:p14="http://schemas.microsoft.com/office/powerpoint/2010/main" val="24608728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66" t="20662" r="398" b="11351"/>
          <a:stretch/>
        </p:blipFill>
        <p:spPr>
          <a:xfrm>
            <a:off x="1" y="0"/>
            <a:ext cx="9144000" cy="3147814"/>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103382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47" t="19007" r="8457"/>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357555972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25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359" t="17838" r="9563" b="4056"/>
          <a:stretch/>
        </p:blipFill>
        <p:spPr>
          <a:xfrm>
            <a:off x="0" y="0"/>
            <a:ext cx="9144000" cy="3155895"/>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7876678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59238526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4179443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95213818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4966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393324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36312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18" Type="http://schemas.openxmlformats.org/officeDocument/2006/relationships/slideLayout" Target="../slideLayouts/slideLayout39.xml"/><Relationship Id="rId3" Type="http://schemas.openxmlformats.org/officeDocument/2006/relationships/slideLayout" Target="../slideLayouts/slideLayout24.xml"/><Relationship Id="rId21" Type="http://schemas.openxmlformats.org/officeDocument/2006/relationships/slideLayout" Target="../slideLayouts/slideLayout42.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17" Type="http://schemas.openxmlformats.org/officeDocument/2006/relationships/slideLayout" Target="../slideLayouts/slideLayout38.xml"/><Relationship Id="rId2" Type="http://schemas.openxmlformats.org/officeDocument/2006/relationships/slideLayout" Target="../slideLayouts/slideLayout23.xml"/><Relationship Id="rId16" Type="http://schemas.openxmlformats.org/officeDocument/2006/relationships/slideLayout" Target="../slideLayouts/slideLayout37.xml"/><Relationship Id="rId20" Type="http://schemas.openxmlformats.org/officeDocument/2006/relationships/slideLayout" Target="../slideLayouts/slideLayout41.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24" Type="http://schemas.openxmlformats.org/officeDocument/2006/relationships/image" Target="../media/image25.png"/><Relationship Id="rId5" Type="http://schemas.openxmlformats.org/officeDocument/2006/relationships/slideLayout" Target="../slideLayouts/slideLayout26.xml"/><Relationship Id="rId15" Type="http://schemas.openxmlformats.org/officeDocument/2006/relationships/slideLayout" Target="../slideLayouts/slideLayout36.xml"/><Relationship Id="rId23" Type="http://schemas.openxmlformats.org/officeDocument/2006/relationships/theme" Target="../theme/theme2.xml"/><Relationship Id="rId10" Type="http://schemas.openxmlformats.org/officeDocument/2006/relationships/slideLayout" Target="../slideLayouts/slideLayout31.xml"/><Relationship Id="rId19" Type="http://schemas.openxmlformats.org/officeDocument/2006/relationships/slideLayout" Target="../slideLayouts/slideLayout40.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slideLayout" Target="../slideLayouts/slideLayout35.xml"/><Relationship Id="rId22"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11961" y="4776467"/>
            <a:ext cx="720077" cy="720077"/>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5"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4" name="Picture 3"/>
          <p:cNvPicPr>
            <a:picLocks noChangeAspect="1"/>
          </p:cNvPicPr>
          <p:nvPr userDrawn="1"/>
        </p:nvPicPr>
        <p:blipFill>
          <a:blip r:embed="rId23" cstate="hqprint">
            <a:extLst>
              <a:ext uri="{28A0092B-C50C-407E-A947-70E740481C1C}">
                <a14:useLocalDpi xmlns:a14="http://schemas.microsoft.com/office/drawing/2010/main" val="0"/>
              </a:ext>
            </a:extLst>
          </a:blip>
          <a:stretch>
            <a:fillRect/>
          </a:stretch>
        </p:blipFill>
        <p:spPr>
          <a:xfrm>
            <a:off x="8156520" y="4776467"/>
            <a:ext cx="663952" cy="277200"/>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5" r:id="rId7"/>
    <p:sldLayoutId id="2147483768" r:id="rId8"/>
    <p:sldLayoutId id="214748380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764" r:id="rId18"/>
    <p:sldLayoutId id="2147483793" r:id="rId19"/>
    <p:sldLayoutId id="2147483802" r:id="rId20"/>
    <p:sldLayoutId id="2147483809" r:id="rId21"/>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2021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3258395433"/>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 id="2147483817" r:id="rId7"/>
    <p:sldLayoutId id="2147483818" r:id="rId8"/>
    <p:sldLayoutId id="2147483819" r:id="rId9"/>
    <p:sldLayoutId id="2147483820" r:id="rId10"/>
    <p:sldLayoutId id="2147483821" r:id="rId11"/>
    <p:sldLayoutId id="2147483822" r:id="rId12"/>
    <p:sldLayoutId id="2147483823" r:id="rId13"/>
    <p:sldLayoutId id="2147483824" r:id="rId14"/>
    <p:sldLayoutId id="2147483825" r:id="rId15"/>
    <p:sldLayoutId id="2147483826" r:id="rId16"/>
    <p:sldLayoutId id="2147483827" r:id="rId17"/>
    <p:sldLayoutId id="2147483828" r:id="rId18"/>
    <p:sldLayoutId id="2147483829" r:id="rId19"/>
    <p:sldLayoutId id="2147483830" r:id="rId20"/>
    <p:sldLayoutId id="2147483831" r:id="rId21"/>
    <p:sldLayoutId id="2147483832" r:id="rId22"/>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29.xml"/><Relationship Id="rId4" Type="http://schemas.openxmlformats.org/officeDocument/2006/relationships/image" Target="../media/image52.png"/></Relationships>
</file>

<file path=ppt/slides/_rels/slide22.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id="{4F7E73F6-75FC-44E9-BBFF-F064A233FBD3}"/>
              </a:ext>
            </a:extLst>
          </p:cNvPr>
          <p:cNvSpPr>
            <a:spLocks noGrp="1"/>
          </p:cNvSpPr>
          <p:nvPr/>
        </p:nvSpPr>
        <p:spPr>
          <a:xfrm>
            <a:off x="175670" y="1923678"/>
            <a:ext cx="4972396" cy="1582127"/>
          </a:xfrm>
          <a:prstGeom prst="rect">
            <a:avLst/>
          </a:prstGeom>
        </p:spPr>
        <p:txBody>
          <a:bodyPr vert="horz" lIns="91440" tIns="45720" rIns="91440" bIns="45720" rtlCol="0" anchor="ctr" anchorCtr="0">
            <a:noAutofit/>
          </a:bodyPr>
          <a:lstStyle>
            <a:lvl1pPr algn="l" defTabSz="914400" rtl="0" eaLnBrk="1" latinLnBrk="0" hangingPunct="1">
              <a:spcBef>
                <a:spcPct val="0"/>
              </a:spcBef>
              <a:buNone/>
              <a:defRPr sz="3600" b="1" kern="1200">
                <a:solidFill>
                  <a:schemeClr val="accent1"/>
                </a:solidFill>
                <a:latin typeface="Calibri Light" panose="020F0302020204030204" pitchFamily="34" charset="0"/>
                <a:ea typeface="+mj-ea"/>
                <a:cs typeface="Calibri Light" panose="020F0302020204030204" pitchFamily="34" charset="0"/>
              </a:defRPr>
            </a:lvl1pPr>
          </a:lstStyle>
          <a:p>
            <a:r>
              <a:rPr lang="en-GB" sz="3200" dirty="0"/>
              <a:t>Overview and Introduction to Alma Analytics</a:t>
            </a:r>
            <a:endParaRPr lang="en-US" sz="3200" dirty="0"/>
          </a:p>
        </p:txBody>
      </p:sp>
      <p:sp>
        <p:nvSpPr>
          <p:cNvPr id="9" name="Subtitle 5">
            <a:extLst>
              <a:ext uri="{FF2B5EF4-FFF2-40B4-BE49-F238E27FC236}">
                <a16:creationId xmlns:a16="http://schemas.microsoft.com/office/drawing/2014/main" id="{21FAB61A-9C29-4137-8AD1-B7E6D1F2B335}"/>
              </a:ext>
            </a:extLst>
          </p:cNvPr>
          <p:cNvSpPr>
            <a:spLocks noGrp="1"/>
          </p:cNvSpPr>
          <p:nvPr/>
        </p:nvSpPr>
        <p:spPr>
          <a:xfrm>
            <a:off x="175669" y="3579862"/>
            <a:ext cx="5116411" cy="478380"/>
          </a:xfrm>
          <a:prstGeom prst="rect">
            <a:avLst/>
          </a:prstGeom>
        </p:spPr>
        <p:txBody>
          <a:bodyPr vert="horz" lIns="91440" tIns="45720" rIns="91440" bIns="45720" rtlCol="0" anchor="t" anchorCtr="0">
            <a:normAutofit/>
          </a:bodyPr>
          <a:lstStyle>
            <a:lvl1pPr marL="0" indent="0" algn="l" defTabSz="914400" rtl="0" eaLnBrk="1" latinLnBrk="0" hangingPunct="1">
              <a:spcBef>
                <a:spcPts val="300"/>
              </a:spcBef>
              <a:buFont typeface="Arial" panose="020B0604020202020204" pitchFamily="34" charset="0"/>
              <a:buNone/>
              <a:defRPr sz="2000" kern="1200">
                <a:solidFill>
                  <a:schemeClr val="accent1"/>
                </a:solidFill>
                <a:latin typeface="+mn-lt"/>
                <a:ea typeface="+mn-ea"/>
                <a:cs typeface="+mn-cs"/>
              </a:defRPr>
            </a:lvl1pPr>
            <a:lvl2pPr marL="457200" indent="0" algn="ctr"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spcBef>
                <a:spcPts val="3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spcBef>
                <a:spcPts val="3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1600" kern="1200">
                <a:solidFill>
                  <a:schemeClr val="tx1"/>
                </a:solidFill>
                <a:latin typeface="+mn-lt"/>
                <a:ea typeface="+mn-ea"/>
                <a:cs typeface="+mn-cs"/>
              </a:defRPr>
            </a:lvl9pPr>
          </a:lstStyle>
          <a:p>
            <a:endParaRPr lang="en-US" dirty="0"/>
          </a:p>
        </p:txBody>
      </p:sp>
      <p:sp>
        <p:nvSpPr>
          <p:cNvPr id="10" name="Text Placeholder 6">
            <a:extLst>
              <a:ext uri="{FF2B5EF4-FFF2-40B4-BE49-F238E27FC236}">
                <a16:creationId xmlns:a16="http://schemas.microsoft.com/office/drawing/2014/main" id="{E3E3076C-2A62-4931-8C20-AA9AF105D504}"/>
              </a:ext>
            </a:extLst>
          </p:cNvPr>
          <p:cNvSpPr>
            <a:spLocks noGrp="1"/>
          </p:cNvSpPr>
          <p:nvPr/>
        </p:nvSpPr>
        <p:spPr>
          <a:xfrm>
            <a:off x="174949" y="4127419"/>
            <a:ext cx="4972396" cy="388547"/>
          </a:xfrm>
          <a:prstGeom prst="rect">
            <a:avLst/>
          </a:prstGeom>
        </p:spPr>
        <p:txBody>
          <a:bodyPr vert="horz" lIns="91440" tIns="45720" rIns="91440" bIns="45720" rtlCol="0">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lgn="l" defTabSz="914400" rtl="0" eaLnBrk="1" latinLnBrk="0" hangingPunct="1">
              <a:spcBef>
                <a:spcPts val="300"/>
              </a:spcBef>
              <a:buFont typeface="Arial" panose="020B0604020202020204" pitchFamily="34" charset="0"/>
              <a:buNone/>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dirty="0"/>
              <a:t>Yoel Kortick – Senior Librarian</a:t>
            </a:r>
          </a:p>
          <a:p>
            <a:endParaRPr lang="en-US" dirty="0"/>
          </a:p>
        </p:txBody>
      </p:sp>
    </p:spTree>
    <p:extLst>
      <p:ext uri="{BB962C8B-B14F-4D97-AF65-F5344CB8AC3E}">
        <p14:creationId xmlns:p14="http://schemas.microsoft.com/office/powerpoint/2010/main" val="2912683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Dashboards</a:t>
            </a:r>
          </a:p>
        </p:txBody>
      </p:sp>
      <p:sp>
        <p:nvSpPr>
          <p:cNvPr id="10" name="Content Placeholder 3">
            <a:extLst>
              <a:ext uri="{FF2B5EF4-FFF2-40B4-BE49-F238E27FC236}">
                <a16:creationId xmlns:a16="http://schemas.microsoft.com/office/drawing/2014/main" id="{1334A2CF-AC77-4D69-AF34-268BF907DC3B}"/>
              </a:ext>
            </a:extLst>
          </p:cNvPr>
          <p:cNvSpPr>
            <a:spLocks noGrp="1"/>
          </p:cNvSpPr>
          <p:nvPr>
            <p:ph idx="1"/>
          </p:nvPr>
        </p:nvSpPr>
        <p:spPr>
          <a:xfrm>
            <a:off x="395536" y="771551"/>
            <a:ext cx="8424936" cy="504056"/>
          </a:xfrm>
        </p:spPr>
        <p:txBody>
          <a:bodyPr>
            <a:noAutofit/>
          </a:bodyPr>
          <a:lstStyle/>
          <a:p>
            <a:r>
              <a:rPr lang="en-GB" sz="2000" dirty="0"/>
              <a:t>This is an example of the Acquisitions Analytics Dashboard</a:t>
            </a:r>
          </a:p>
          <a:p>
            <a:pPr marL="0" indent="0">
              <a:buNone/>
            </a:pPr>
            <a:endParaRPr lang="en-GB" sz="2000" dirty="0"/>
          </a:p>
          <a:p>
            <a:endParaRPr lang="en-US" sz="2000" dirty="0"/>
          </a:p>
        </p:txBody>
      </p:sp>
      <p:pic>
        <p:nvPicPr>
          <p:cNvPr id="5" name="Picture 4">
            <a:extLst>
              <a:ext uri="{FF2B5EF4-FFF2-40B4-BE49-F238E27FC236}">
                <a16:creationId xmlns:a16="http://schemas.microsoft.com/office/drawing/2014/main" id="{7B19892F-C22A-4D32-8DF4-EEF829D91B21}"/>
              </a:ext>
            </a:extLst>
          </p:cNvPr>
          <p:cNvPicPr>
            <a:picLocks noChangeAspect="1"/>
          </p:cNvPicPr>
          <p:nvPr/>
        </p:nvPicPr>
        <p:blipFill>
          <a:blip r:embed="rId2"/>
          <a:stretch>
            <a:fillRect/>
          </a:stretch>
        </p:blipFill>
        <p:spPr>
          <a:xfrm>
            <a:off x="0" y="1301571"/>
            <a:ext cx="9144000" cy="3142387"/>
          </a:xfrm>
          <a:prstGeom prst="rect">
            <a:avLst/>
          </a:prstGeom>
        </p:spPr>
      </p:pic>
    </p:spTree>
    <p:extLst>
      <p:ext uri="{BB962C8B-B14F-4D97-AF65-F5344CB8AC3E}">
        <p14:creationId xmlns:p14="http://schemas.microsoft.com/office/powerpoint/2010/main" val="1659764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Folders and Sharing</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816423"/>
          </a:xfrm>
        </p:spPr>
        <p:txBody>
          <a:bodyPr>
            <a:noAutofit/>
          </a:bodyPr>
          <a:lstStyle/>
          <a:p>
            <a:r>
              <a:rPr lang="en-GB" sz="3200" dirty="0"/>
              <a:t>Reports and dashboards that the institution creates may be shared with other Alma users in institutions throughout the world. </a:t>
            </a:r>
          </a:p>
          <a:p>
            <a:endParaRPr lang="en-US" sz="2000" dirty="0"/>
          </a:p>
        </p:txBody>
      </p:sp>
    </p:spTree>
    <p:extLst>
      <p:ext uri="{BB962C8B-B14F-4D97-AF65-F5344CB8AC3E}">
        <p14:creationId xmlns:p14="http://schemas.microsoft.com/office/powerpoint/2010/main" val="56995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Folders and Sharing</a:t>
            </a:r>
          </a:p>
        </p:txBody>
      </p:sp>
      <p:pic>
        <p:nvPicPr>
          <p:cNvPr id="4" name="Picture 3">
            <a:extLst>
              <a:ext uri="{FF2B5EF4-FFF2-40B4-BE49-F238E27FC236}">
                <a16:creationId xmlns:a16="http://schemas.microsoft.com/office/drawing/2014/main" id="{A19D905A-D9A3-4A24-9D52-594A409A3529}"/>
              </a:ext>
            </a:extLst>
          </p:cNvPr>
          <p:cNvPicPr>
            <a:picLocks noChangeAspect="1"/>
          </p:cNvPicPr>
          <p:nvPr/>
        </p:nvPicPr>
        <p:blipFill>
          <a:blip r:embed="rId2"/>
          <a:stretch>
            <a:fillRect/>
          </a:stretch>
        </p:blipFill>
        <p:spPr>
          <a:xfrm>
            <a:off x="597777" y="1604764"/>
            <a:ext cx="2162175" cy="1866900"/>
          </a:xfrm>
          <a:prstGeom prst="rect">
            <a:avLst/>
          </a:prstGeom>
          <a:ln>
            <a:solidFill>
              <a:schemeClr val="accent1"/>
            </a:solidFill>
          </a:ln>
        </p:spPr>
      </p:pic>
      <p:sp>
        <p:nvSpPr>
          <p:cNvPr id="8" name="TextBox 7">
            <a:extLst>
              <a:ext uri="{FF2B5EF4-FFF2-40B4-BE49-F238E27FC236}">
                <a16:creationId xmlns:a16="http://schemas.microsoft.com/office/drawing/2014/main" id="{FA9AA47C-7A40-411F-883A-C9BBCCC7D3D6}"/>
              </a:ext>
            </a:extLst>
          </p:cNvPr>
          <p:cNvSpPr txBox="1"/>
          <p:nvPr/>
        </p:nvSpPr>
        <p:spPr>
          <a:xfrm>
            <a:off x="3486771" y="740785"/>
            <a:ext cx="5565665" cy="646331"/>
          </a:xfrm>
          <a:prstGeom prst="rect">
            <a:avLst/>
          </a:prstGeom>
          <a:noFill/>
          <a:ln>
            <a:solidFill>
              <a:schemeClr val="accent1"/>
            </a:solidFill>
          </a:ln>
        </p:spPr>
        <p:txBody>
          <a:bodyPr wrap="square" rtlCol="0">
            <a:spAutoFit/>
          </a:bodyPr>
          <a:lstStyle/>
          <a:p>
            <a:r>
              <a:rPr lang="en-US" dirty="0"/>
              <a:t>My Folders: A read / write personal folder accessible only to the logged in user</a:t>
            </a:r>
            <a:endParaRPr lang="en-GB" dirty="0"/>
          </a:p>
        </p:txBody>
      </p:sp>
      <p:cxnSp>
        <p:nvCxnSpPr>
          <p:cNvPr id="9" name="Straight Arrow Connector 8">
            <a:extLst>
              <a:ext uri="{FF2B5EF4-FFF2-40B4-BE49-F238E27FC236}">
                <a16:creationId xmlns:a16="http://schemas.microsoft.com/office/drawing/2014/main" id="{FD25A4B7-C60E-4AF0-9788-C4E6F8C12039}"/>
              </a:ext>
            </a:extLst>
          </p:cNvPr>
          <p:cNvCxnSpPr>
            <a:cxnSpLocks/>
          </p:cNvCxnSpPr>
          <p:nvPr/>
        </p:nvCxnSpPr>
        <p:spPr>
          <a:xfrm flipH="1">
            <a:off x="1763690" y="1203598"/>
            <a:ext cx="1723081" cy="840697"/>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71899E58-B437-4A04-AA38-F02953A3FDED}"/>
              </a:ext>
            </a:extLst>
          </p:cNvPr>
          <p:cNvSpPr txBox="1"/>
          <p:nvPr/>
        </p:nvSpPr>
        <p:spPr>
          <a:xfrm>
            <a:off x="3488185" y="1450027"/>
            <a:ext cx="5565664" cy="369332"/>
          </a:xfrm>
          <a:prstGeom prst="rect">
            <a:avLst/>
          </a:prstGeom>
          <a:noFill/>
          <a:ln>
            <a:solidFill>
              <a:schemeClr val="accent1"/>
            </a:solidFill>
          </a:ln>
        </p:spPr>
        <p:txBody>
          <a:bodyPr wrap="square" rtlCol="0">
            <a:spAutoFit/>
          </a:bodyPr>
          <a:lstStyle/>
          <a:p>
            <a:r>
              <a:rPr lang="en-US" dirty="0"/>
              <a:t>Alma: A read-only folder containing Ex Libris OOB reports</a:t>
            </a:r>
            <a:endParaRPr lang="en-GB" dirty="0"/>
          </a:p>
        </p:txBody>
      </p:sp>
      <p:sp>
        <p:nvSpPr>
          <p:cNvPr id="13" name="TextBox 12">
            <a:extLst>
              <a:ext uri="{FF2B5EF4-FFF2-40B4-BE49-F238E27FC236}">
                <a16:creationId xmlns:a16="http://schemas.microsoft.com/office/drawing/2014/main" id="{E1B44BA1-A163-4738-96CC-F537E4B7D4C4}"/>
              </a:ext>
            </a:extLst>
          </p:cNvPr>
          <p:cNvSpPr txBox="1"/>
          <p:nvPr/>
        </p:nvSpPr>
        <p:spPr>
          <a:xfrm>
            <a:off x="3478550" y="1937302"/>
            <a:ext cx="5573887" cy="1200329"/>
          </a:xfrm>
          <a:prstGeom prst="rect">
            <a:avLst/>
          </a:prstGeom>
          <a:noFill/>
          <a:ln>
            <a:solidFill>
              <a:schemeClr val="accent1"/>
            </a:solidFill>
          </a:ln>
        </p:spPr>
        <p:txBody>
          <a:bodyPr wrap="square" rtlCol="0">
            <a:spAutoFit/>
          </a:bodyPr>
          <a:lstStyle/>
          <a:p>
            <a:r>
              <a:rPr lang="en-US" dirty="0"/>
              <a:t>Institution Name: A read / write folder of the institution to save and edit reports.  Accessible and visible only to the institution. At each institution it is the name of the specific institution</a:t>
            </a:r>
            <a:endParaRPr lang="en-GB" dirty="0"/>
          </a:p>
        </p:txBody>
      </p:sp>
      <p:cxnSp>
        <p:nvCxnSpPr>
          <p:cNvPr id="15" name="Straight Arrow Connector 14">
            <a:extLst>
              <a:ext uri="{FF2B5EF4-FFF2-40B4-BE49-F238E27FC236}">
                <a16:creationId xmlns:a16="http://schemas.microsoft.com/office/drawing/2014/main" id="{0F4EFF43-7CC6-422E-B4B0-0B4508B52F94}"/>
              </a:ext>
            </a:extLst>
          </p:cNvPr>
          <p:cNvCxnSpPr>
            <a:cxnSpLocks/>
            <a:stCxn id="11" idx="1"/>
          </p:cNvCxnSpPr>
          <p:nvPr/>
        </p:nvCxnSpPr>
        <p:spPr>
          <a:xfrm flipH="1">
            <a:off x="1657769" y="1634693"/>
            <a:ext cx="1830416" cy="98063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TextBox 17">
            <a:extLst>
              <a:ext uri="{FF2B5EF4-FFF2-40B4-BE49-F238E27FC236}">
                <a16:creationId xmlns:a16="http://schemas.microsoft.com/office/drawing/2014/main" id="{BB85CD3A-C1D5-4CB8-8D8C-0ED1248ECFEB}"/>
              </a:ext>
            </a:extLst>
          </p:cNvPr>
          <p:cNvSpPr txBox="1"/>
          <p:nvPr/>
        </p:nvSpPr>
        <p:spPr>
          <a:xfrm>
            <a:off x="3475720" y="3344421"/>
            <a:ext cx="5578127" cy="1200329"/>
          </a:xfrm>
          <a:prstGeom prst="rect">
            <a:avLst/>
          </a:prstGeom>
          <a:noFill/>
          <a:ln>
            <a:solidFill>
              <a:schemeClr val="accent1"/>
            </a:solidFill>
          </a:ln>
        </p:spPr>
        <p:txBody>
          <a:bodyPr wrap="square" rtlCol="0">
            <a:spAutoFit/>
          </a:bodyPr>
          <a:lstStyle/>
          <a:p>
            <a:r>
              <a:rPr lang="en-US" dirty="0"/>
              <a:t>Community: A read / write folder visible and accessible to save and copy for all institutions. Includes reports and dashboards for all institutions in the world.  Contains only queries (no data of other institutions is visible)</a:t>
            </a:r>
            <a:endParaRPr lang="en-GB" dirty="0"/>
          </a:p>
        </p:txBody>
      </p:sp>
      <p:cxnSp>
        <p:nvCxnSpPr>
          <p:cNvPr id="19" name="Straight Arrow Connector 18">
            <a:extLst>
              <a:ext uri="{FF2B5EF4-FFF2-40B4-BE49-F238E27FC236}">
                <a16:creationId xmlns:a16="http://schemas.microsoft.com/office/drawing/2014/main" id="{8E069DFD-CF80-4906-9580-4D8D4EE69EDC}"/>
              </a:ext>
            </a:extLst>
          </p:cNvPr>
          <p:cNvCxnSpPr>
            <a:cxnSpLocks/>
          </p:cNvCxnSpPr>
          <p:nvPr/>
        </p:nvCxnSpPr>
        <p:spPr>
          <a:xfrm flipH="1">
            <a:off x="2123730" y="2787774"/>
            <a:ext cx="1351990"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BC06858-E309-4737-8A94-C0116877B2E5}"/>
              </a:ext>
            </a:extLst>
          </p:cNvPr>
          <p:cNvCxnSpPr>
            <a:cxnSpLocks/>
            <a:stCxn id="18" idx="1"/>
          </p:cNvCxnSpPr>
          <p:nvPr/>
        </p:nvCxnSpPr>
        <p:spPr>
          <a:xfrm flipH="1" flipV="1">
            <a:off x="1918542" y="3040414"/>
            <a:ext cx="1557178" cy="904172"/>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27695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Folders and Sharing</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611560" y="690519"/>
            <a:ext cx="8208912" cy="513079"/>
          </a:xfrm>
        </p:spPr>
        <p:txBody>
          <a:bodyPr>
            <a:noAutofit/>
          </a:bodyPr>
          <a:lstStyle/>
          <a:p>
            <a:r>
              <a:rPr lang="en-GB" sz="2800" dirty="0"/>
              <a:t>Shared acquisitions reports from around the world</a:t>
            </a:r>
          </a:p>
          <a:p>
            <a:endParaRPr lang="en-US" sz="1800" dirty="0"/>
          </a:p>
        </p:txBody>
      </p:sp>
      <p:pic>
        <p:nvPicPr>
          <p:cNvPr id="5" name="Picture 4">
            <a:extLst>
              <a:ext uri="{FF2B5EF4-FFF2-40B4-BE49-F238E27FC236}">
                <a16:creationId xmlns:a16="http://schemas.microsoft.com/office/drawing/2014/main" id="{C0835992-0B72-449F-BEDB-1095D5D34533}"/>
              </a:ext>
            </a:extLst>
          </p:cNvPr>
          <p:cNvPicPr>
            <a:picLocks noChangeAspect="1"/>
          </p:cNvPicPr>
          <p:nvPr/>
        </p:nvPicPr>
        <p:blipFill>
          <a:blip r:embed="rId2"/>
          <a:stretch>
            <a:fillRect/>
          </a:stretch>
        </p:blipFill>
        <p:spPr>
          <a:xfrm>
            <a:off x="2621062" y="1365870"/>
            <a:ext cx="6199410" cy="3334136"/>
          </a:xfrm>
          <a:prstGeom prst="rect">
            <a:avLst/>
          </a:prstGeom>
          <a:ln>
            <a:solidFill>
              <a:schemeClr val="accent1"/>
            </a:solidFill>
          </a:ln>
        </p:spPr>
      </p:pic>
      <p:sp>
        <p:nvSpPr>
          <p:cNvPr id="8" name="Rectangle 7">
            <a:extLst>
              <a:ext uri="{FF2B5EF4-FFF2-40B4-BE49-F238E27FC236}">
                <a16:creationId xmlns:a16="http://schemas.microsoft.com/office/drawing/2014/main" id="{A98033A0-6E71-4EBD-AB4D-6EC9AFE4C132}"/>
              </a:ext>
            </a:extLst>
          </p:cNvPr>
          <p:cNvSpPr/>
          <p:nvPr/>
        </p:nvSpPr>
        <p:spPr>
          <a:xfrm>
            <a:off x="3075383" y="1923678"/>
            <a:ext cx="437882"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E64F994-0FEE-40A2-9F14-C0D3D3CC1C71}"/>
              </a:ext>
            </a:extLst>
          </p:cNvPr>
          <p:cNvSpPr/>
          <p:nvPr/>
        </p:nvSpPr>
        <p:spPr>
          <a:xfrm>
            <a:off x="3075383" y="2593380"/>
            <a:ext cx="437882"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BD948-01BA-4E80-AA96-2EB6468BAC9D}"/>
              </a:ext>
            </a:extLst>
          </p:cNvPr>
          <p:cNvSpPr/>
          <p:nvPr/>
        </p:nvSpPr>
        <p:spPr>
          <a:xfrm>
            <a:off x="3085009" y="2994234"/>
            <a:ext cx="437882"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7C2FA2A-5B1F-444E-B638-DBA4362BFED6}"/>
              </a:ext>
            </a:extLst>
          </p:cNvPr>
          <p:cNvSpPr/>
          <p:nvPr/>
        </p:nvSpPr>
        <p:spPr>
          <a:xfrm>
            <a:off x="3075382" y="3284914"/>
            <a:ext cx="1417888"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57FC12D-EBCD-453C-B181-C1E7C6E11562}"/>
              </a:ext>
            </a:extLst>
          </p:cNvPr>
          <p:cNvSpPr/>
          <p:nvPr/>
        </p:nvSpPr>
        <p:spPr>
          <a:xfrm>
            <a:off x="3075381" y="3693113"/>
            <a:ext cx="553791"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BB9FBCF-824D-4884-B7BD-F7180CF4BA2A}"/>
              </a:ext>
            </a:extLst>
          </p:cNvPr>
          <p:cNvSpPr/>
          <p:nvPr/>
        </p:nvSpPr>
        <p:spPr>
          <a:xfrm>
            <a:off x="3075380" y="4025732"/>
            <a:ext cx="553791"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AE1D469-199F-43C2-964D-039659FAF1C7}"/>
              </a:ext>
            </a:extLst>
          </p:cNvPr>
          <p:cNvSpPr/>
          <p:nvPr/>
        </p:nvSpPr>
        <p:spPr>
          <a:xfrm>
            <a:off x="3989214" y="1365870"/>
            <a:ext cx="3960440" cy="321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EF9FC5-6C39-4B24-A684-0A468DA16248}"/>
              </a:ext>
            </a:extLst>
          </p:cNvPr>
          <p:cNvSpPr/>
          <p:nvPr/>
        </p:nvSpPr>
        <p:spPr>
          <a:xfrm>
            <a:off x="3085009" y="4399969"/>
            <a:ext cx="553791"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D3879F-16DE-4631-97FC-B15F0FE9AB35}"/>
              </a:ext>
            </a:extLst>
          </p:cNvPr>
          <p:cNvSpPr txBox="1"/>
          <p:nvPr/>
        </p:nvSpPr>
        <p:spPr>
          <a:xfrm>
            <a:off x="92954" y="2547478"/>
            <a:ext cx="2392426" cy="923330"/>
          </a:xfrm>
          <a:prstGeom prst="rect">
            <a:avLst/>
          </a:prstGeom>
          <a:noFill/>
          <a:ln>
            <a:solidFill>
              <a:schemeClr val="accent1"/>
            </a:solidFill>
          </a:ln>
        </p:spPr>
        <p:txBody>
          <a:bodyPr wrap="square" rtlCol="0">
            <a:spAutoFit/>
          </a:bodyPr>
          <a:lstStyle/>
          <a:p>
            <a:r>
              <a:rPr lang="en-US" dirty="0"/>
              <a:t>Report names start with the code of contributing institution</a:t>
            </a:r>
            <a:endParaRPr lang="en-GB" dirty="0"/>
          </a:p>
        </p:txBody>
      </p:sp>
    </p:spTree>
    <p:extLst>
      <p:ext uri="{BB962C8B-B14F-4D97-AF65-F5344CB8AC3E}">
        <p14:creationId xmlns:p14="http://schemas.microsoft.com/office/powerpoint/2010/main" val="23673288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B8B34B5-CDA4-456D-A226-D1B10C830DAE}"/>
              </a:ext>
            </a:extLst>
          </p:cNvPr>
          <p:cNvPicPr>
            <a:picLocks noChangeAspect="1"/>
          </p:cNvPicPr>
          <p:nvPr/>
        </p:nvPicPr>
        <p:blipFill>
          <a:blip r:embed="rId2"/>
          <a:stretch>
            <a:fillRect/>
          </a:stretch>
        </p:blipFill>
        <p:spPr>
          <a:xfrm>
            <a:off x="2028006" y="1346423"/>
            <a:ext cx="6648450" cy="3457575"/>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Folders and Sharing</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611560" y="690519"/>
            <a:ext cx="8208912" cy="513079"/>
          </a:xfrm>
        </p:spPr>
        <p:txBody>
          <a:bodyPr>
            <a:noAutofit/>
          </a:bodyPr>
          <a:lstStyle/>
          <a:p>
            <a:r>
              <a:rPr lang="en-GB" sz="2800" dirty="0"/>
              <a:t>Shared acquisitions reports from around the world</a:t>
            </a:r>
          </a:p>
          <a:p>
            <a:endParaRPr lang="en-US" sz="1800" dirty="0"/>
          </a:p>
        </p:txBody>
      </p:sp>
      <p:sp>
        <p:nvSpPr>
          <p:cNvPr id="8" name="Rectangle 7">
            <a:extLst>
              <a:ext uri="{FF2B5EF4-FFF2-40B4-BE49-F238E27FC236}">
                <a16:creationId xmlns:a16="http://schemas.microsoft.com/office/drawing/2014/main" id="{A98033A0-6E71-4EBD-AB4D-6EC9AFE4C132}"/>
              </a:ext>
            </a:extLst>
          </p:cNvPr>
          <p:cNvSpPr/>
          <p:nvPr/>
        </p:nvSpPr>
        <p:spPr>
          <a:xfrm>
            <a:off x="2526141" y="2067769"/>
            <a:ext cx="437882"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5E64F994-0FEE-40A2-9F14-C0D3D3CC1C71}"/>
              </a:ext>
            </a:extLst>
          </p:cNvPr>
          <p:cNvSpPr/>
          <p:nvPr/>
        </p:nvSpPr>
        <p:spPr>
          <a:xfrm>
            <a:off x="2547406" y="2571750"/>
            <a:ext cx="656442"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A7DBD948-01BA-4E80-AA96-2EB6468BAC9D}"/>
              </a:ext>
            </a:extLst>
          </p:cNvPr>
          <p:cNvSpPr/>
          <p:nvPr/>
        </p:nvSpPr>
        <p:spPr>
          <a:xfrm>
            <a:off x="2547406" y="3143246"/>
            <a:ext cx="437882" cy="28333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57C2FA2A-5B1F-444E-B638-DBA4362BFED6}"/>
              </a:ext>
            </a:extLst>
          </p:cNvPr>
          <p:cNvSpPr/>
          <p:nvPr/>
        </p:nvSpPr>
        <p:spPr>
          <a:xfrm>
            <a:off x="3075382" y="3284914"/>
            <a:ext cx="1417888"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57FC12D-EBCD-453C-B181-C1E7C6E11562}"/>
              </a:ext>
            </a:extLst>
          </p:cNvPr>
          <p:cNvSpPr/>
          <p:nvPr/>
        </p:nvSpPr>
        <p:spPr>
          <a:xfrm>
            <a:off x="2547406" y="3533362"/>
            <a:ext cx="1091394"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2BB9FBCF-824D-4884-B7BD-F7180CF4BA2A}"/>
              </a:ext>
            </a:extLst>
          </p:cNvPr>
          <p:cNvSpPr/>
          <p:nvPr/>
        </p:nvSpPr>
        <p:spPr>
          <a:xfrm>
            <a:off x="2547406" y="3948178"/>
            <a:ext cx="553791"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DAE1D469-199F-43C2-964D-039659FAF1C7}"/>
              </a:ext>
            </a:extLst>
          </p:cNvPr>
          <p:cNvSpPr/>
          <p:nvPr/>
        </p:nvSpPr>
        <p:spPr>
          <a:xfrm>
            <a:off x="3989214" y="1365870"/>
            <a:ext cx="3960440" cy="32197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73EF9FC5-6C39-4B24-A684-0A468DA16248}"/>
              </a:ext>
            </a:extLst>
          </p:cNvPr>
          <p:cNvSpPr/>
          <p:nvPr/>
        </p:nvSpPr>
        <p:spPr>
          <a:xfrm>
            <a:off x="2508661" y="4506675"/>
            <a:ext cx="553791" cy="29299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TextBox 16">
            <a:extLst>
              <a:ext uri="{FF2B5EF4-FFF2-40B4-BE49-F238E27FC236}">
                <a16:creationId xmlns:a16="http://schemas.microsoft.com/office/drawing/2014/main" id="{00D3879F-16DE-4631-97FC-B15F0FE9AB35}"/>
              </a:ext>
            </a:extLst>
          </p:cNvPr>
          <p:cNvSpPr txBox="1"/>
          <p:nvPr/>
        </p:nvSpPr>
        <p:spPr>
          <a:xfrm>
            <a:off x="92954" y="2547478"/>
            <a:ext cx="1935052" cy="1477328"/>
          </a:xfrm>
          <a:prstGeom prst="rect">
            <a:avLst/>
          </a:prstGeom>
          <a:solidFill>
            <a:schemeClr val="bg1"/>
          </a:solidFill>
          <a:ln>
            <a:solidFill>
              <a:schemeClr val="accent1"/>
            </a:solidFill>
          </a:ln>
        </p:spPr>
        <p:txBody>
          <a:bodyPr wrap="square" rtlCol="0">
            <a:spAutoFit/>
          </a:bodyPr>
          <a:lstStyle/>
          <a:p>
            <a:r>
              <a:rPr lang="en-US" dirty="0"/>
              <a:t>Report names start with the code of contributing institution</a:t>
            </a:r>
            <a:endParaRPr lang="en-GB" dirty="0"/>
          </a:p>
        </p:txBody>
      </p:sp>
    </p:spTree>
    <p:extLst>
      <p:ext uri="{BB962C8B-B14F-4D97-AF65-F5344CB8AC3E}">
        <p14:creationId xmlns:p14="http://schemas.microsoft.com/office/powerpoint/2010/main" val="8304579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Types of reports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19"/>
            <a:ext cx="8784976" cy="4041471"/>
          </a:xfrm>
        </p:spPr>
        <p:txBody>
          <a:bodyPr>
            <a:noAutofit/>
          </a:bodyPr>
          <a:lstStyle/>
          <a:p>
            <a:r>
              <a:rPr lang="en-US" sz="2200" dirty="0"/>
              <a:t>Alma analytics is not merely a “reporting tool”</a:t>
            </a:r>
          </a:p>
          <a:p>
            <a:r>
              <a:rPr lang="en-US" sz="2200" dirty="0"/>
              <a:t>The reports in Alma Analytics are both</a:t>
            </a:r>
          </a:p>
          <a:p>
            <a:pPr marL="514350" indent="-514350">
              <a:buFont typeface="+mj-lt"/>
              <a:buAutoNum type="arabicPeriod"/>
            </a:pPr>
            <a:r>
              <a:rPr lang="en-US" sz="2200" dirty="0"/>
              <a:t>Operational</a:t>
            </a:r>
          </a:p>
          <a:p>
            <a:pPr marL="971550" lvl="1" indent="-514350">
              <a:buFont typeface="+mj-lt"/>
              <a:buAutoNum type="romanLcPeriod"/>
            </a:pPr>
            <a:r>
              <a:rPr lang="en-US" sz="2200" dirty="0"/>
              <a:t>Show what has happened and is happening in the library</a:t>
            </a:r>
          </a:p>
          <a:p>
            <a:pPr marL="514350" indent="-514350">
              <a:buFont typeface="+mj-lt"/>
              <a:buAutoNum type="arabicPeriod"/>
            </a:pPr>
            <a:r>
              <a:rPr lang="en-US" sz="2200" dirty="0"/>
              <a:t>Predictive</a:t>
            </a:r>
          </a:p>
          <a:p>
            <a:pPr marL="971550" lvl="1" indent="-514350">
              <a:buFont typeface="+mj-lt"/>
              <a:buAutoNum type="romanLcPeriod"/>
            </a:pPr>
            <a:r>
              <a:rPr lang="en-US" sz="2200" dirty="0"/>
              <a:t>Show what will happen in the library based on previous data</a:t>
            </a:r>
          </a:p>
          <a:p>
            <a:pPr marL="971550" lvl="1" indent="-514350">
              <a:buFont typeface="+mj-lt"/>
              <a:buAutoNum type="romanLcPeriod"/>
            </a:pPr>
            <a:r>
              <a:rPr lang="en-US" sz="2200" dirty="0"/>
              <a:t>This allows the library to perform data-driven decision making</a:t>
            </a:r>
          </a:p>
          <a:p>
            <a:pPr marL="971550" lvl="1" indent="-514350">
              <a:buFont typeface="+mj-lt"/>
              <a:buAutoNum type="romanLcPeriod"/>
            </a:pPr>
            <a:r>
              <a:rPr lang="en-US" sz="2200" dirty="0"/>
              <a:t>The library can </a:t>
            </a:r>
            <a:r>
              <a:rPr lang="en-GB" sz="2200" dirty="0"/>
              <a:t>make informed decisions on how to run the library</a:t>
            </a:r>
            <a:endParaRPr lang="en-US" sz="2200" dirty="0"/>
          </a:p>
          <a:p>
            <a:endParaRPr lang="en-US" sz="2200" dirty="0"/>
          </a:p>
        </p:txBody>
      </p:sp>
    </p:spTree>
    <p:extLst>
      <p:ext uri="{BB962C8B-B14F-4D97-AF65-F5344CB8AC3E}">
        <p14:creationId xmlns:p14="http://schemas.microsoft.com/office/powerpoint/2010/main" val="29463267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Types of reports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19"/>
            <a:ext cx="8784976" cy="4121520"/>
          </a:xfrm>
        </p:spPr>
        <p:txBody>
          <a:bodyPr>
            <a:noAutofit/>
          </a:bodyPr>
          <a:lstStyle/>
          <a:p>
            <a:pPr lvl="0"/>
            <a:r>
              <a:rPr lang="en-US" sz="1800" dirty="0"/>
              <a:t>Operational</a:t>
            </a:r>
          </a:p>
          <a:p>
            <a:pPr lvl="1"/>
            <a:r>
              <a:rPr lang="en-US" sz="1600" dirty="0"/>
              <a:t>Regular day to day activities - what's going on in your library</a:t>
            </a:r>
          </a:p>
          <a:p>
            <a:pPr lvl="1"/>
            <a:r>
              <a:rPr lang="en-US" sz="1600" dirty="0"/>
              <a:t>Can be done in Analytics</a:t>
            </a:r>
          </a:p>
          <a:p>
            <a:pPr lvl="1"/>
            <a:r>
              <a:rPr lang="en-US" sz="1600" dirty="0"/>
              <a:t>Includes also reports already in Alma</a:t>
            </a:r>
          </a:p>
          <a:p>
            <a:pPr lvl="2"/>
            <a:r>
              <a:rPr lang="en-US" sz="1400" dirty="0"/>
              <a:t>Fulfillment &gt; Advanced Tools &gt; Fines and Fees reports</a:t>
            </a:r>
          </a:p>
          <a:p>
            <a:pPr lvl="2"/>
            <a:r>
              <a:rPr lang="en-US" sz="1400" dirty="0"/>
              <a:t>Retrieve users and filter then export to Excel</a:t>
            </a:r>
          </a:p>
          <a:p>
            <a:pPr lvl="2"/>
            <a:r>
              <a:rPr lang="en-US" sz="1400" dirty="0"/>
              <a:t>Monitor Hold Requests &gt; facet &gt; Export to Excel</a:t>
            </a:r>
          </a:p>
          <a:p>
            <a:pPr lvl="2"/>
            <a:r>
              <a:rPr lang="en-US" sz="1400" dirty="0"/>
              <a:t>Active Hold shelf &gt; Export to Excel</a:t>
            </a:r>
          </a:p>
          <a:p>
            <a:pPr lvl="2"/>
            <a:r>
              <a:rPr lang="en-US" sz="1400" dirty="0"/>
              <a:t>Search &gt; facet &gt; Export to Excel</a:t>
            </a:r>
          </a:p>
          <a:p>
            <a:pPr lvl="0"/>
            <a:r>
              <a:rPr lang="en-US" sz="1800" dirty="0"/>
              <a:t>Business</a:t>
            </a:r>
          </a:p>
          <a:p>
            <a:pPr lvl="1"/>
            <a:r>
              <a:rPr lang="en-US" sz="1600" dirty="0"/>
              <a:t>Data driven decision making</a:t>
            </a:r>
          </a:p>
          <a:p>
            <a:pPr lvl="1"/>
            <a:r>
              <a:rPr lang="en-US" sz="1600" dirty="0"/>
              <a:t>“Business” like the “B” in OBI</a:t>
            </a:r>
          </a:p>
          <a:p>
            <a:pPr lvl="1"/>
            <a:r>
              <a:rPr lang="en-US" sz="1600" dirty="0"/>
              <a:t>Provides information to the decision makers</a:t>
            </a:r>
          </a:p>
          <a:p>
            <a:pPr lvl="3"/>
            <a:r>
              <a:rPr lang="en-US" dirty="0"/>
              <a:t>Where should money most effectively be spent</a:t>
            </a:r>
          </a:p>
          <a:p>
            <a:pPr lvl="3"/>
            <a:r>
              <a:rPr lang="en-US" dirty="0"/>
              <a:t>Where should staff most effectively be distributed</a:t>
            </a:r>
          </a:p>
        </p:txBody>
      </p:sp>
    </p:spTree>
    <p:extLst>
      <p:ext uri="{BB962C8B-B14F-4D97-AF65-F5344CB8AC3E}">
        <p14:creationId xmlns:p14="http://schemas.microsoft.com/office/powerpoint/2010/main" val="19603252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Types of reports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19"/>
            <a:ext cx="8784976" cy="729103"/>
          </a:xfrm>
        </p:spPr>
        <p:txBody>
          <a:bodyPr>
            <a:noAutofit/>
          </a:bodyPr>
          <a:lstStyle/>
          <a:p>
            <a:r>
              <a:rPr lang="en-US" sz="1600" dirty="0"/>
              <a:t>Here we identify an obvious trend of </a:t>
            </a:r>
            <a:r>
              <a:rPr lang="en-US" sz="1600" u="sng" dirty="0"/>
              <a:t>physical</a:t>
            </a:r>
            <a:r>
              <a:rPr lang="en-US" sz="1600" dirty="0"/>
              <a:t> item purchasing decreasing each year and </a:t>
            </a:r>
            <a:r>
              <a:rPr lang="en-US" sz="1600" u="sng" dirty="0"/>
              <a:t>electronic</a:t>
            </a:r>
            <a:r>
              <a:rPr lang="en-US" sz="1600" dirty="0"/>
              <a:t> purchasing increasing.  We can prepare budgets and space on the shelves accordingly.</a:t>
            </a:r>
            <a:endParaRPr lang="en-GB" sz="1600" dirty="0"/>
          </a:p>
        </p:txBody>
      </p:sp>
      <p:pic>
        <p:nvPicPr>
          <p:cNvPr id="4" name="Picture 3">
            <a:extLst>
              <a:ext uri="{FF2B5EF4-FFF2-40B4-BE49-F238E27FC236}">
                <a16:creationId xmlns:a16="http://schemas.microsoft.com/office/drawing/2014/main" id="{F79A55C0-35C1-4BAA-9208-821F7E1AE947}"/>
              </a:ext>
            </a:extLst>
          </p:cNvPr>
          <p:cNvPicPr>
            <a:picLocks noChangeAspect="1"/>
          </p:cNvPicPr>
          <p:nvPr/>
        </p:nvPicPr>
        <p:blipFill>
          <a:blip r:embed="rId2"/>
          <a:stretch>
            <a:fillRect/>
          </a:stretch>
        </p:blipFill>
        <p:spPr>
          <a:xfrm>
            <a:off x="766762" y="1369665"/>
            <a:ext cx="7610475" cy="3362325"/>
          </a:xfrm>
          <a:prstGeom prst="rect">
            <a:avLst/>
          </a:prstGeom>
          <a:ln>
            <a:solidFill>
              <a:schemeClr val="tx1"/>
            </a:solidFill>
          </a:ln>
        </p:spPr>
      </p:pic>
    </p:spTree>
    <p:extLst>
      <p:ext uri="{BB962C8B-B14F-4D97-AF65-F5344CB8AC3E}">
        <p14:creationId xmlns:p14="http://schemas.microsoft.com/office/powerpoint/2010/main" val="3147768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exporting reports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19"/>
            <a:ext cx="8784976" cy="729103"/>
          </a:xfrm>
        </p:spPr>
        <p:txBody>
          <a:bodyPr>
            <a:noAutofit/>
          </a:bodyPr>
          <a:lstStyle/>
          <a:p>
            <a:r>
              <a:rPr lang="en-US" sz="1600" dirty="0"/>
              <a:t>Reports can be exported in a variety of formats</a:t>
            </a:r>
            <a:endParaRPr lang="en-GB" sz="1600" dirty="0"/>
          </a:p>
        </p:txBody>
      </p:sp>
      <p:pic>
        <p:nvPicPr>
          <p:cNvPr id="5" name="Picture 4">
            <a:extLst>
              <a:ext uri="{FF2B5EF4-FFF2-40B4-BE49-F238E27FC236}">
                <a16:creationId xmlns:a16="http://schemas.microsoft.com/office/drawing/2014/main" id="{70C48024-A056-481A-9A4B-62071727ABFE}"/>
              </a:ext>
            </a:extLst>
          </p:cNvPr>
          <p:cNvPicPr>
            <a:picLocks noChangeAspect="1"/>
          </p:cNvPicPr>
          <p:nvPr/>
        </p:nvPicPr>
        <p:blipFill>
          <a:blip r:embed="rId2"/>
          <a:stretch>
            <a:fillRect/>
          </a:stretch>
        </p:blipFill>
        <p:spPr>
          <a:xfrm>
            <a:off x="467544" y="1851670"/>
            <a:ext cx="3238500" cy="2419350"/>
          </a:xfrm>
          <a:prstGeom prst="rect">
            <a:avLst/>
          </a:prstGeom>
          <a:ln>
            <a:solidFill>
              <a:schemeClr val="tx1"/>
            </a:solidFill>
          </a:ln>
        </p:spPr>
      </p:pic>
      <p:pic>
        <p:nvPicPr>
          <p:cNvPr id="6" name="Picture 5">
            <a:extLst>
              <a:ext uri="{FF2B5EF4-FFF2-40B4-BE49-F238E27FC236}">
                <a16:creationId xmlns:a16="http://schemas.microsoft.com/office/drawing/2014/main" id="{01C7C01F-6835-401A-B74E-11FA65C7B083}"/>
              </a:ext>
            </a:extLst>
          </p:cNvPr>
          <p:cNvPicPr>
            <a:picLocks noChangeAspect="1"/>
          </p:cNvPicPr>
          <p:nvPr/>
        </p:nvPicPr>
        <p:blipFill>
          <a:blip r:embed="rId3"/>
          <a:stretch>
            <a:fillRect/>
          </a:stretch>
        </p:blipFill>
        <p:spPr>
          <a:xfrm>
            <a:off x="4300686" y="1871067"/>
            <a:ext cx="3295650" cy="2428875"/>
          </a:xfrm>
          <a:prstGeom prst="rect">
            <a:avLst/>
          </a:prstGeom>
          <a:ln>
            <a:solidFill>
              <a:schemeClr val="tx1"/>
            </a:solidFill>
          </a:ln>
        </p:spPr>
      </p:pic>
      <p:sp>
        <p:nvSpPr>
          <p:cNvPr id="7" name="Rectangle 6">
            <a:extLst>
              <a:ext uri="{FF2B5EF4-FFF2-40B4-BE49-F238E27FC236}">
                <a16:creationId xmlns:a16="http://schemas.microsoft.com/office/drawing/2014/main" id="{E1C0F1C5-C996-4E76-8CAB-45DB858ADBF6}"/>
              </a:ext>
            </a:extLst>
          </p:cNvPr>
          <p:cNvSpPr/>
          <p:nvPr/>
        </p:nvSpPr>
        <p:spPr>
          <a:xfrm>
            <a:off x="1475656" y="4083918"/>
            <a:ext cx="504056" cy="187102"/>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EF92376-933C-472E-A9BB-7EEE4E9A507B}"/>
              </a:ext>
            </a:extLst>
          </p:cNvPr>
          <p:cNvSpPr/>
          <p:nvPr/>
        </p:nvSpPr>
        <p:spPr>
          <a:xfrm>
            <a:off x="5292080" y="4083918"/>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5170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19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exporting reports </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19"/>
            <a:ext cx="8784976" cy="729103"/>
          </a:xfrm>
        </p:spPr>
        <p:txBody>
          <a:bodyPr>
            <a:noAutofit/>
          </a:bodyPr>
          <a:lstStyle/>
          <a:p>
            <a:r>
              <a:rPr lang="en-US" sz="1600" dirty="0"/>
              <a:t>Reports can be sent by email as scheduled reports in a variety of formats</a:t>
            </a:r>
            <a:endParaRPr lang="en-GB" sz="1600" dirty="0"/>
          </a:p>
        </p:txBody>
      </p:sp>
      <p:pic>
        <p:nvPicPr>
          <p:cNvPr id="4" name="Picture 3">
            <a:extLst>
              <a:ext uri="{FF2B5EF4-FFF2-40B4-BE49-F238E27FC236}">
                <a16:creationId xmlns:a16="http://schemas.microsoft.com/office/drawing/2014/main" id="{E22B03AD-AE31-47F5-B4BD-CCDC608FBB80}"/>
              </a:ext>
            </a:extLst>
          </p:cNvPr>
          <p:cNvPicPr>
            <a:picLocks noChangeAspect="1"/>
          </p:cNvPicPr>
          <p:nvPr/>
        </p:nvPicPr>
        <p:blipFill>
          <a:blip r:embed="rId2"/>
          <a:stretch>
            <a:fillRect/>
          </a:stretch>
        </p:blipFill>
        <p:spPr>
          <a:xfrm>
            <a:off x="449796" y="1083733"/>
            <a:ext cx="8244408" cy="3649032"/>
          </a:xfrm>
          <a:prstGeom prst="rect">
            <a:avLst/>
          </a:prstGeom>
          <a:ln>
            <a:solidFill>
              <a:schemeClr val="tx1"/>
            </a:solidFill>
          </a:ln>
        </p:spPr>
      </p:pic>
    </p:spTree>
    <p:extLst>
      <p:ext uri="{BB962C8B-B14F-4D97-AF65-F5344CB8AC3E}">
        <p14:creationId xmlns:p14="http://schemas.microsoft.com/office/powerpoint/2010/main" val="37816975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Introduction</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GB" sz="1800" dirty="0"/>
              <a:t>In this presentation we will cover the following topics:</a:t>
            </a:r>
          </a:p>
          <a:p>
            <a:pPr marL="514350" indent="-514350">
              <a:buFont typeface="+mj-lt"/>
              <a:buAutoNum type="arabicPeriod"/>
            </a:pPr>
            <a:r>
              <a:rPr lang="en-GB" sz="1800" dirty="0"/>
              <a:t>Oracle Analytics Server</a:t>
            </a:r>
          </a:p>
          <a:p>
            <a:pPr marL="514350" indent="-514350">
              <a:buFont typeface="+mj-lt"/>
              <a:buAutoNum type="arabicPeriod"/>
            </a:pPr>
            <a:r>
              <a:rPr lang="en-GB" sz="1800" dirty="0"/>
              <a:t>ETL</a:t>
            </a:r>
          </a:p>
          <a:p>
            <a:pPr marL="514350" indent="-514350">
              <a:buFont typeface="+mj-lt"/>
              <a:buAutoNum type="arabicPeriod"/>
            </a:pPr>
            <a:r>
              <a:rPr lang="en-US" sz="1800" dirty="0"/>
              <a:t>Default and customized reports </a:t>
            </a:r>
          </a:p>
          <a:p>
            <a:pPr marL="514350" indent="-514350">
              <a:buFont typeface="+mj-lt"/>
              <a:buAutoNum type="arabicPeriod"/>
            </a:pPr>
            <a:r>
              <a:rPr lang="en-GB" sz="1800" dirty="0"/>
              <a:t>Dashboards</a:t>
            </a:r>
          </a:p>
          <a:p>
            <a:pPr marL="514350" indent="-514350">
              <a:buFont typeface="+mj-lt"/>
              <a:buAutoNum type="arabicPeriod"/>
            </a:pPr>
            <a:r>
              <a:rPr lang="en-GB" sz="1800" dirty="0"/>
              <a:t>Folders</a:t>
            </a:r>
          </a:p>
          <a:p>
            <a:pPr marL="514350" indent="-514350">
              <a:buFont typeface="+mj-lt"/>
              <a:buAutoNum type="arabicPeriod"/>
            </a:pPr>
            <a:r>
              <a:rPr lang="en-GB" sz="1800" dirty="0"/>
              <a:t>Sharing</a:t>
            </a:r>
          </a:p>
          <a:p>
            <a:pPr marL="514350" indent="-514350">
              <a:buFont typeface="+mj-lt"/>
              <a:buAutoNum type="arabicPeriod"/>
            </a:pPr>
            <a:r>
              <a:rPr lang="en-GB" sz="1800" dirty="0"/>
              <a:t>Types of reports</a:t>
            </a:r>
          </a:p>
          <a:p>
            <a:pPr marL="514350" indent="-514350">
              <a:buFont typeface="+mj-lt"/>
              <a:buAutoNum type="arabicPeriod"/>
            </a:pPr>
            <a:r>
              <a:rPr lang="en-GB" sz="1800" dirty="0"/>
              <a:t>Exporting reports</a:t>
            </a:r>
          </a:p>
          <a:p>
            <a:pPr marL="514350" indent="-514350">
              <a:buFont typeface="+mj-lt"/>
              <a:buAutoNum type="arabicPeriod"/>
            </a:pPr>
            <a:r>
              <a:rPr lang="en-GB" sz="1800" dirty="0"/>
              <a:t>Subject areas</a:t>
            </a:r>
          </a:p>
          <a:p>
            <a:pPr marL="514350" indent="-514350">
              <a:buFont typeface="+mj-lt"/>
              <a:buAutoNum type="arabicPeriod"/>
            </a:pPr>
            <a:r>
              <a:rPr lang="en-US" sz="1800" dirty="0"/>
              <a:t>Role bases activities</a:t>
            </a:r>
          </a:p>
          <a:p>
            <a:endParaRPr lang="en-US" sz="1800" dirty="0"/>
          </a:p>
        </p:txBody>
      </p:sp>
    </p:spTree>
    <p:extLst>
      <p:ext uri="{BB962C8B-B14F-4D97-AF65-F5344CB8AC3E}">
        <p14:creationId xmlns:p14="http://schemas.microsoft.com/office/powerpoint/2010/main" val="31004139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20</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subject areas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19"/>
            <a:ext cx="8784976" cy="4041471"/>
          </a:xfrm>
        </p:spPr>
        <p:txBody>
          <a:bodyPr>
            <a:noAutofit/>
          </a:bodyPr>
          <a:lstStyle/>
          <a:p>
            <a:r>
              <a:rPr lang="en-GB" sz="2800" dirty="0"/>
              <a:t>Alma Analytics includes a wide variety of subject areas.</a:t>
            </a:r>
          </a:p>
          <a:p>
            <a:r>
              <a:rPr lang="en-US" sz="2800" dirty="0"/>
              <a:t>When a report is made the user chooses a specific subject area on which on base his report.</a:t>
            </a:r>
          </a:p>
          <a:p>
            <a:r>
              <a:rPr lang="en-US" sz="2800" dirty="0"/>
              <a:t>Subject areas may also be combined</a:t>
            </a:r>
          </a:p>
          <a:p>
            <a:pPr lvl="1"/>
            <a:r>
              <a:rPr lang="en-US" sz="2800" dirty="0"/>
              <a:t>By adding an additional subject area which has a common dimension</a:t>
            </a:r>
          </a:p>
          <a:p>
            <a:pPr lvl="1"/>
            <a:r>
              <a:rPr lang="en-US" sz="2800" dirty="0"/>
              <a:t>By filtering on a separate report made in a different subject area</a:t>
            </a:r>
          </a:p>
        </p:txBody>
      </p:sp>
    </p:spTree>
    <p:extLst>
      <p:ext uri="{BB962C8B-B14F-4D97-AF65-F5344CB8AC3E}">
        <p14:creationId xmlns:p14="http://schemas.microsoft.com/office/powerpoint/2010/main" val="4115993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21</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Current subject areas</a:t>
            </a:r>
          </a:p>
        </p:txBody>
      </p:sp>
      <p:pic>
        <p:nvPicPr>
          <p:cNvPr id="6" name="Picture 5">
            <a:extLst>
              <a:ext uri="{FF2B5EF4-FFF2-40B4-BE49-F238E27FC236}">
                <a16:creationId xmlns:a16="http://schemas.microsoft.com/office/drawing/2014/main" id="{4E3AD42A-3632-45D8-BC49-D3027B29DCAC}"/>
              </a:ext>
            </a:extLst>
          </p:cNvPr>
          <p:cNvPicPr>
            <a:picLocks noChangeAspect="1"/>
          </p:cNvPicPr>
          <p:nvPr/>
        </p:nvPicPr>
        <p:blipFill>
          <a:blip r:embed="rId2"/>
          <a:stretch>
            <a:fillRect/>
          </a:stretch>
        </p:blipFill>
        <p:spPr>
          <a:xfrm>
            <a:off x="179512" y="990946"/>
            <a:ext cx="2657475" cy="3476625"/>
          </a:xfrm>
          <a:prstGeom prst="rect">
            <a:avLst/>
          </a:prstGeom>
          <a:ln>
            <a:solidFill>
              <a:schemeClr val="tx1"/>
            </a:solidFill>
          </a:ln>
        </p:spPr>
      </p:pic>
      <p:pic>
        <p:nvPicPr>
          <p:cNvPr id="7" name="Picture 6">
            <a:extLst>
              <a:ext uri="{FF2B5EF4-FFF2-40B4-BE49-F238E27FC236}">
                <a16:creationId xmlns:a16="http://schemas.microsoft.com/office/drawing/2014/main" id="{8796171A-4BDB-496A-9BDE-05AA0041E834}"/>
              </a:ext>
            </a:extLst>
          </p:cNvPr>
          <p:cNvPicPr>
            <a:picLocks noChangeAspect="1"/>
          </p:cNvPicPr>
          <p:nvPr/>
        </p:nvPicPr>
        <p:blipFill>
          <a:blip r:embed="rId3"/>
          <a:stretch>
            <a:fillRect/>
          </a:stretch>
        </p:blipFill>
        <p:spPr>
          <a:xfrm>
            <a:off x="3248025" y="987574"/>
            <a:ext cx="2647950" cy="3467100"/>
          </a:xfrm>
          <a:prstGeom prst="rect">
            <a:avLst/>
          </a:prstGeom>
          <a:ln>
            <a:solidFill>
              <a:schemeClr val="tx1"/>
            </a:solidFill>
          </a:ln>
        </p:spPr>
      </p:pic>
      <p:pic>
        <p:nvPicPr>
          <p:cNvPr id="8" name="Picture 7">
            <a:extLst>
              <a:ext uri="{FF2B5EF4-FFF2-40B4-BE49-F238E27FC236}">
                <a16:creationId xmlns:a16="http://schemas.microsoft.com/office/drawing/2014/main" id="{D65465A7-52C6-4481-B17A-19A1047B5186}"/>
              </a:ext>
            </a:extLst>
          </p:cNvPr>
          <p:cNvPicPr>
            <a:picLocks noChangeAspect="1"/>
          </p:cNvPicPr>
          <p:nvPr/>
        </p:nvPicPr>
        <p:blipFill>
          <a:blip r:embed="rId4"/>
          <a:stretch>
            <a:fillRect/>
          </a:stretch>
        </p:blipFill>
        <p:spPr>
          <a:xfrm>
            <a:off x="6268913" y="1004651"/>
            <a:ext cx="2695575" cy="1047750"/>
          </a:xfrm>
          <a:prstGeom prst="rect">
            <a:avLst/>
          </a:prstGeom>
          <a:ln>
            <a:solidFill>
              <a:schemeClr val="tx1"/>
            </a:solidFill>
          </a:ln>
        </p:spPr>
      </p:pic>
    </p:spTree>
    <p:extLst>
      <p:ext uri="{BB962C8B-B14F-4D97-AF65-F5344CB8AC3E}">
        <p14:creationId xmlns:p14="http://schemas.microsoft.com/office/powerpoint/2010/main" val="2198962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22</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role based</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20"/>
            <a:ext cx="8784976" cy="576064"/>
          </a:xfrm>
        </p:spPr>
        <p:txBody>
          <a:bodyPr>
            <a:noAutofit/>
          </a:bodyPr>
          <a:lstStyle/>
          <a:p>
            <a:r>
              <a:rPr lang="en-GB" dirty="0"/>
              <a:t>Alma Analytics </a:t>
            </a:r>
            <a:r>
              <a:rPr lang="en-US" dirty="0"/>
              <a:t>may be accessed by staff users depending on roles</a:t>
            </a:r>
          </a:p>
        </p:txBody>
      </p:sp>
      <p:sp>
        <p:nvSpPr>
          <p:cNvPr id="5" name="TextBox 4">
            <a:extLst>
              <a:ext uri="{FF2B5EF4-FFF2-40B4-BE49-F238E27FC236}">
                <a16:creationId xmlns:a16="http://schemas.microsoft.com/office/drawing/2014/main" id="{FF5429FB-CD8A-4FF0-9FC6-89E769DCD9D9}"/>
              </a:ext>
            </a:extLst>
          </p:cNvPr>
          <p:cNvSpPr txBox="1"/>
          <p:nvPr/>
        </p:nvSpPr>
        <p:spPr>
          <a:xfrm>
            <a:off x="3593206" y="1266230"/>
            <a:ext cx="5102923" cy="646331"/>
          </a:xfrm>
          <a:prstGeom prst="rect">
            <a:avLst/>
          </a:prstGeom>
          <a:noFill/>
          <a:ln>
            <a:solidFill>
              <a:schemeClr val="accent1"/>
            </a:solidFill>
          </a:ln>
        </p:spPr>
        <p:txBody>
          <a:bodyPr wrap="square" rtlCol="0">
            <a:spAutoFit/>
          </a:bodyPr>
          <a:lstStyle/>
          <a:p>
            <a:r>
              <a:rPr lang="en-US" dirty="0"/>
              <a:t>‘Design Analytics’ allows the user to create and edit existing reports</a:t>
            </a:r>
            <a:endParaRPr lang="en-GB" dirty="0"/>
          </a:p>
        </p:txBody>
      </p:sp>
      <p:sp>
        <p:nvSpPr>
          <p:cNvPr id="6" name="TextBox 5">
            <a:extLst>
              <a:ext uri="{FF2B5EF4-FFF2-40B4-BE49-F238E27FC236}">
                <a16:creationId xmlns:a16="http://schemas.microsoft.com/office/drawing/2014/main" id="{AB211635-F385-4B6E-8037-27895BFE78C8}"/>
              </a:ext>
            </a:extLst>
          </p:cNvPr>
          <p:cNvSpPr txBox="1"/>
          <p:nvPr/>
        </p:nvSpPr>
        <p:spPr>
          <a:xfrm>
            <a:off x="3593206" y="2453412"/>
            <a:ext cx="5102923" cy="923330"/>
          </a:xfrm>
          <a:prstGeom prst="rect">
            <a:avLst/>
          </a:prstGeom>
          <a:noFill/>
          <a:ln>
            <a:solidFill>
              <a:schemeClr val="accent1"/>
            </a:solidFill>
          </a:ln>
        </p:spPr>
        <p:txBody>
          <a:bodyPr wrap="square" rtlCol="0">
            <a:spAutoFit/>
          </a:bodyPr>
          <a:lstStyle/>
          <a:p>
            <a:r>
              <a:rPr lang="en-US" dirty="0"/>
              <a:t>‘Analytics Objects List’ allows the user to take  existing reports and make them into widgets, scheduled reports, and accessible via the dashboard</a:t>
            </a:r>
            <a:endParaRPr lang="en-GB" dirty="0"/>
          </a:p>
        </p:txBody>
      </p:sp>
      <p:sp>
        <p:nvSpPr>
          <p:cNvPr id="7" name="TextBox 6">
            <a:extLst>
              <a:ext uri="{FF2B5EF4-FFF2-40B4-BE49-F238E27FC236}">
                <a16:creationId xmlns:a16="http://schemas.microsoft.com/office/drawing/2014/main" id="{230432E7-76B7-421E-ABA1-2BCBD8E45BA5}"/>
              </a:ext>
            </a:extLst>
          </p:cNvPr>
          <p:cNvSpPr txBox="1"/>
          <p:nvPr/>
        </p:nvSpPr>
        <p:spPr>
          <a:xfrm>
            <a:off x="3593206" y="3779936"/>
            <a:ext cx="5102923" cy="923330"/>
          </a:xfrm>
          <a:prstGeom prst="rect">
            <a:avLst/>
          </a:prstGeom>
          <a:noFill/>
          <a:ln>
            <a:solidFill>
              <a:schemeClr val="accent1"/>
            </a:solidFill>
          </a:ln>
        </p:spPr>
        <p:txBody>
          <a:bodyPr wrap="square" rtlCol="0">
            <a:spAutoFit/>
          </a:bodyPr>
          <a:lstStyle/>
          <a:p>
            <a:r>
              <a:rPr lang="en-US" dirty="0"/>
              <a:t>‘Subscribe to Analytics’ allows the user to subscribe to schedules reports which he can receive via email on a daily, weekly or monthly basis</a:t>
            </a:r>
            <a:endParaRPr lang="en-GB" dirty="0"/>
          </a:p>
        </p:txBody>
      </p:sp>
      <p:pic>
        <p:nvPicPr>
          <p:cNvPr id="9" name="Picture 8">
            <a:extLst>
              <a:ext uri="{FF2B5EF4-FFF2-40B4-BE49-F238E27FC236}">
                <a16:creationId xmlns:a16="http://schemas.microsoft.com/office/drawing/2014/main" id="{9BBCE677-0EDE-4375-B2AD-4BD143CC2198}"/>
              </a:ext>
            </a:extLst>
          </p:cNvPr>
          <p:cNvPicPr>
            <a:picLocks noChangeAspect="1"/>
          </p:cNvPicPr>
          <p:nvPr/>
        </p:nvPicPr>
        <p:blipFill>
          <a:blip r:embed="rId2"/>
          <a:stretch>
            <a:fillRect/>
          </a:stretch>
        </p:blipFill>
        <p:spPr>
          <a:xfrm>
            <a:off x="179512" y="1377034"/>
            <a:ext cx="2832971" cy="3138932"/>
          </a:xfrm>
          <a:prstGeom prst="rect">
            <a:avLst/>
          </a:prstGeom>
          <a:ln>
            <a:solidFill>
              <a:schemeClr val="tx1"/>
            </a:solidFill>
          </a:ln>
        </p:spPr>
      </p:pic>
      <p:sp>
        <p:nvSpPr>
          <p:cNvPr id="11" name="Rectangle 10">
            <a:extLst>
              <a:ext uri="{FF2B5EF4-FFF2-40B4-BE49-F238E27FC236}">
                <a16:creationId xmlns:a16="http://schemas.microsoft.com/office/drawing/2014/main" id="{50BA8EB4-FAD2-4C7E-897A-24E2E734DFC8}"/>
              </a:ext>
            </a:extLst>
          </p:cNvPr>
          <p:cNvSpPr/>
          <p:nvPr/>
        </p:nvSpPr>
        <p:spPr>
          <a:xfrm>
            <a:off x="1331640" y="1635646"/>
            <a:ext cx="1080120" cy="27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20EF2089-4C95-4C70-BD77-8938BF42680F}"/>
              </a:ext>
            </a:extLst>
          </p:cNvPr>
          <p:cNvSpPr/>
          <p:nvPr/>
        </p:nvSpPr>
        <p:spPr>
          <a:xfrm>
            <a:off x="1331640" y="2438851"/>
            <a:ext cx="1368152" cy="27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0704EE7-A19B-4CFC-825F-FC0EDE80AC43}"/>
              </a:ext>
            </a:extLst>
          </p:cNvPr>
          <p:cNvSpPr/>
          <p:nvPr/>
        </p:nvSpPr>
        <p:spPr>
          <a:xfrm>
            <a:off x="1331640" y="3016472"/>
            <a:ext cx="1368152" cy="276915"/>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248256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role based</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20"/>
            <a:ext cx="8784976" cy="576064"/>
          </a:xfrm>
        </p:spPr>
        <p:txBody>
          <a:bodyPr>
            <a:noAutofit/>
          </a:bodyPr>
          <a:lstStyle/>
          <a:p>
            <a:r>
              <a:rPr lang="en-GB" dirty="0"/>
              <a:t>Alma Analytics </a:t>
            </a:r>
            <a:r>
              <a:rPr lang="en-US" dirty="0"/>
              <a:t>may be accessed by staff users depending on roles</a:t>
            </a:r>
          </a:p>
        </p:txBody>
      </p:sp>
      <p:pic>
        <p:nvPicPr>
          <p:cNvPr id="4" name="Picture 3">
            <a:extLst>
              <a:ext uri="{FF2B5EF4-FFF2-40B4-BE49-F238E27FC236}">
                <a16:creationId xmlns:a16="http://schemas.microsoft.com/office/drawing/2014/main" id="{1A3D2114-3D9B-4895-B7FE-65F9BD64EAA4}"/>
              </a:ext>
            </a:extLst>
          </p:cNvPr>
          <p:cNvPicPr>
            <a:picLocks noChangeAspect="1"/>
          </p:cNvPicPr>
          <p:nvPr/>
        </p:nvPicPr>
        <p:blipFill>
          <a:blip r:embed="rId2"/>
          <a:stretch>
            <a:fillRect/>
          </a:stretch>
        </p:blipFill>
        <p:spPr>
          <a:xfrm>
            <a:off x="0" y="1368442"/>
            <a:ext cx="9144000" cy="3435556"/>
          </a:xfrm>
          <a:prstGeom prst="rect">
            <a:avLst/>
          </a:prstGeom>
          <a:ln>
            <a:solidFill>
              <a:schemeClr val="tx1"/>
            </a:solidFill>
          </a:ln>
        </p:spPr>
      </p:pic>
      <p:sp>
        <p:nvSpPr>
          <p:cNvPr id="14" name="TextBox 13">
            <a:extLst>
              <a:ext uri="{FF2B5EF4-FFF2-40B4-BE49-F238E27FC236}">
                <a16:creationId xmlns:a16="http://schemas.microsoft.com/office/drawing/2014/main" id="{8B877A87-9CD9-45BD-ADD8-9E631E1B0A2F}"/>
              </a:ext>
            </a:extLst>
          </p:cNvPr>
          <p:cNvSpPr txBox="1"/>
          <p:nvPr/>
        </p:nvSpPr>
        <p:spPr>
          <a:xfrm>
            <a:off x="3059832" y="1274625"/>
            <a:ext cx="5102923" cy="923330"/>
          </a:xfrm>
          <a:prstGeom prst="rect">
            <a:avLst/>
          </a:prstGeom>
          <a:solidFill>
            <a:schemeClr val="bg1"/>
          </a:solidFill>
          <a:ln>
            <a:solidFill>
              <a:schemeClr val="accent1"/>
            </a:solidFill>
          </a:ln>
        </p:spPr>
        <p:txBody>
          <a:bodyPr wrap="square" rtlCol="0">
            <a:spAutoFit/>
          </a:bodyPr>
          <a:lstStyle/>
          <a:p>
            <a:r>
              <a:rPr lang="en-US" dirty="0"/>
              <a:t>In order to be able to access the “Acquisitions Dashboard” the staff user must have either role “Acquisitions Administrator” or “Fund Manager”</a:t>
            </a:r>
            <a:endParaRPr lang="en-GB" dirty="0"/>
          </a:p>
        </p:txBody>
      </p:sp>
      <p:sp>
        <p:nvSpPr>
          <p:cNvPr id="15" name="Rectangle 14">
            <a:extLst>
              <a:ext uri="{FF2B5EF4-FFF2-40B4-BE49-F238E27FC236}">
                <a16:creationId xmlns:a16="http://schemas.microsoft.com/office/drawing/2014/main" id="{A0FDAEEA-A59A-41F7-97BB-A6F5760091E3}"/>
              </a:ext>
            </a:extLst>
          </p:cNvPr>
          <p:cNvSpPr/>
          <p:nvPr/>
        </p:nvSpPr>
        <p:spPr>
          <a:xfrm>
            <a:off x="392125" y="2085270"/>
            <a:ext cx="2163651" cy="270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A3281F2-3BC9-4856-BEBF-DA60E6D7437A}"/>
              </a:ext>
            </a:extLst>
          </p:cNvPr>
          <p:cNvSpPr/>
          <p:nvPr/>
        </p:nvSpPr>
        <p:spPr>
          <a:xfrm>
            <a:off x="222604" y="3805046"/>
            <a:ext cx="8691981" cy="886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3BA6F599-6D85-47B3-B576-079B84D0F027}"/>
              </a:ext>
            </a:extLst>
          </p:cNvPr>
          <p:cNvSpPr/>
          <p:nvPr/>
        </p:nvSpPr>
        <p:spPr>
          <a:xfrm>
            <a:off x="395536" y="2603219"/>
            <a:ext cx="2163651" cy="270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1314470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CC81F1D-D268-45D6-AA06-9038C32B8717}"/>
              </a:ext>
            </a:extLst>
          </p:cNvPr>
          <p:cNvPicPr>
            <a:picLocks noChangeAspect="1"/>
          </p:cNvPicPr>
          <p:nvPr/>
        </p:nvPicPr>
        <p:blipFill>
          <a:blip r:embed="rId2"/>
          <a:stretch>
            <a:fillRect/>
          </a:stretch>
        </p:blipFill>
        <p:spPr>
          <a:xfrm>
            <a:off x="0" y="1213397"/>
            <a:ext cx="9144000" cy="3446585"/>
          </a:xfrm>
          <a:prstGeom prst="rect">
            <a:avLst/>
          </a:prstGeom>
          <a:ln>
            <a:solidFill>
              <a:schemeClr val="tx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role based</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20"/>
            <a:ext cx="8784976" cy="576064"/>
          </a:xfrm>
        </p:spPr>
        <p:txBody>
          <a:bodyPr>
            <a:noAutofit/>
          </a:bodyPr>
          <a:lstStyle/>
          <a:p>
            <a:r>
              <a:rPr lang="en-GB" dirty="0"/>
              <a:t>Alma Analytics </a:t>
            </a:r>
            <a:r>
              <a:rPr lang="en-US" dirty="0"/>
              <a:t>may be accessed by staff users depending on roles</a:t>
            </a:r>
          </a:p>
        </p:txBody>
      </p:sp>
      <p:sp>
        <p:nvSpPr>
          <p:cNvPr id="14" name="TextBox 13">
            <a:extLst>
              <a:ext uri="{FF2B5EF4-FFF2-40B4-BE49-F238E27FC236}">
                <a16:creationId xmlns:a16="http://schemas.microsoft.com/office/drawing/2014/main" id="{8B877A87-9CD9-45BD-ADD8-9E631E1B0A2F}"/>
              </a:ext>
            </a:extLst>
          </p:cNvPr>
          <p:cNvSpPr txBox="1"/>
          <p:nvPr/>
        </p:nvSpPr>
        <p:spPr>
          <a:xfrm>
            <a:off x="3059832" y="1274625"/>
            <a:ext cx="5102923" cy="1200329"/>
          </a:xfrm>
          <a:prstGeom prst="rect">
            <a:avLst/>
          </a:prstGeom>
          <a:solidFill>
            <a:schemeClr val="bg1"/>
          </a:solidFill>
          <a:ln>
            <a:solidFill>
              <a:schemeClr val="accent1"/>
            </a:solidFill>
          </a:ln>
        </p:spPr>
        <p:txBody>
          <a:bodyPr wrap="square" rtlCol="0">
            <a:spAutoFit/>
          </a:bodyPr>
          <a:lstStyle/>
          <a:p>
            <a:r>
              <a:rPr lang="en-US" dirty="0"/>
              <a:t>In order to be able to access the “Fulfillment statistics for last 365 days widget” the staff user must have either role “Circulation Desk manager” or “Fulfillment Administrator”</a:t>
            </a:r>
            <a:endParaRPr lang="en-GB" dirty="0"/>
          </a:p>
        </p:txBody>
      </p:sp>
      <p:sp>
        <p:nvSpPr>
          <p:cNvPr id="15" name="Rectangle 14">
            <a:extLst>
              <a:ext uri="{FF2B5EF4-FFF2-40B4-BE49-F238E27FC236}">
                <a16:creationId xmlns:a16="http://schemas.microsoft.com/office/drawing/2014/main" id="{A0FDAEEA-A59A-41F7-97BB-A6F5760091E3}"/>
              </a:ext>
            </a:extLst>
          </p:cNvPr>
          <p:cNvSpPr/>
          <p:nvPr/>
        </p:nvSpPr>
        <p:spPr>
          <a:xfrm>
            <a:off x="539552" y="1906233"/>
            <a:ext cx="2304256" cy="270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6A3281F2-3BC9-4856-BEBF-DA60E6D7437A}"/>
              </a:ext>
            </a:extLst>
          </p:cNvPr>
          <p:cNvSpPr/>
          <p:nvPr/>
        </p:nvSpPr>
        <p:spPr>
          <a:xfrm>
            <a:off x="129610" y="3805046"/>
            <a:ext cx="8784976" cy="88602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CF23A5C4-D095-48BE-BAE8-6F35164256E9}"/>
              </a:ext>
            </a:extLst>
          </p:cNvPr>
          <p:cNvSpPr/>
          <p:nvPr/>
        </p:nvSpPr>
        <p:spPr>
          <a:xfrm>
            <a:off x="539552" y="2445310"/>
            <a:ext cx="2304256" cy="2704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26054902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role based</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20"/>
            <a:ext cx="8784976" cy="576064"/>
          </a:xfrm>
        </p:spPr>
        <p:txBody>
          <a:bodyPr>
            <a:noAutofit/>
          </a:bodyPr>
          <a:lstStyle/>
          <a:p>
            <a:r>
              <a:rPr lang="en-US" dirty="0"/>
              <a:t>Alma landing page widgets </a:t>
            </a:r>
          </a:p>
        </p:txBody>
      </p:sp>
      <p:pic>
        <p:nvPicPr>
          <p:cNvPr id="4" name="Picture 3">
            <a:extLst>
              <a:ext uri="{FF2B5EF4-FFF2-40B4-BE49-F238E27FC236}">
                <a16:creationId xmlns:a16="http://schemas.microsoft.com/office/drawing/2014/main" id="{219F9F4F-6921-4CDA-B0CA-B0A11BE6CF8A}"/>
              </a:ext>
            </a:extLst>
          </p:cNvPr>
          <p:cNvPicPr>
            <a:picLocks noChangeAspect="1"/>
          </p:cNvPicPr>
          <p:nvPr/>
        </p:nvPicPr>
        <p:blipFill>
          <a:blip r:embed="rId2"/>
          <a:stretch>
            <a:fillRect/>
          </a:stretch>
        </p:blipFill>
        <p:spPr>
          <a:xfrm>
            <a:off x="0" y="1330104"/>
            <a:ext cx="9144000" cy="3257870"/>
          </a:xfrm>
          <a:prstGeom prst="rect">
            <a:avLst/>
          </a:prstGeom>
          <a:ln>
            <a:solidFill>
              <a:schemeClr val="tx1"/>
            </a:solidFill>
          </a:ln>
        </p:spPr>
      </p:pic>
    </p:spTree>
    <p:extLst>
      <p:ext uri="{BB962C8B-B14F-4D97-AF65-F5344CB8AC3E}">
        <p14:creationId xmlns:p14="http://schemas.microsoft.com/office/powerpoint/2010/main" val="33096480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26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role based</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179512" y="690520"/>
            <a:ext cx="8784976" cy="576064"/>
          </a:xfrm>
        </p:spPr>
        <p:txBody>
          <a:bodyPr>
            <a:noAutofit/>
          </a:bodyPr>
          <a:lstStyle/>
          <a:p>
            <a:r>
              <a:rPr lang="en-US" dirty="0"/>
              <a:t>These are sample landing page widgets for an acquisitions librarian</a:t>
            </a:r>
          </a:p>
        </p:txBody>
      </p:sp>
      <p:pic>
        <p:nvPicPr>
          <p:cNvPr id="5" name="Picture 4">
            <a:extLst>
              <a:ext uri="{FF2B5EF4-FFF2-40B4-BE49-F238E27FC236}">
                <a16:creationId xmlns:a16="http://schemas.microsoft.com/office/drawing/2014/main" id="{39DA67ED-BEBB-44D9-8A41-EA38589505F2}"/>
              </a:ext>
            </a:extLst>
          </p:cNvPr>
          <p:cNvPicPr>
            <a:picLocks noChangeAspect="1"/>
          </p:cNvPicPr>
          <p:nvPr/>
        </p:nvPicPr>
        <p:blipFill>
          <a:blip r:embed="rId2"/>
          <a:stretch>
            <a:fillRect/>
          </a:stretch>
        </p:blipFill>
        <p:spPr>
          <a:xfrm>
            <a:off x="0" y="1587478"/>
            <a:ext cx="9144000" cy="2424432"/>
          </a:xfrm>
          <a:prstGeom prst="rect">
            <a:avLst/>
          </a:prstGeom>
          <a:ln>
            <a:solidFill>
              <a:schemeClr val="tx1"/>
            </a:solidFill>
          </a:ln>
        </p:spPr>
      </p:pic>
    </p:spTree>
    <p:extLst>
      <p:ext uri="{BB962C8B-B14F-4D97-AF65-F5344CB8AC3E}">
        <p14:creationId xmlns:p14="http://schemas.microsoft.com/office/powerpoint/2010/main" val="9252946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8922B7F-BAEC-445E-9C08-F94F63F5CA0F}"/>
              </a:ext>
            </a:extLst>
          </p:cNvPr>
          <p:cNvSpPr>
            <a:spLocks noGrp="1"/>
          </p:cNvSpPr>
          <p:nvPr>
            <p:ph type="subTitle" idx="1"/>
          </p:nvPr>
        </p:nvSpPr>
        <p:spPr>
          <a:xfrm>
            <a:off x="2987824" y="1653850"/>
            <a:ext cx="3240360" cy="557859"/>
          </a:xfrm>
        </p:spPr>
        <p:txBody>
          <a:bodyPr>
            <a:normAutofit/>
          </a:bodyPr>
          <a:lstStyle/>
          <a:p>
            <a:r>
              <a:rPr lang="en-US" dirty="0"/>
              <a:t>xxx@exlibrisgroup.com</a:t>
            </a:r>
          </a:p>
        </p:txBody>
      </p:sp>
    </p:spTree>
    <p:extLst>
      <p:ext uri="{BB962C8B-B14F-4D97-AF65-F5344CB8AC3E}">
        <p14:creationId xmlns:p14="http://schemas.microsoft.com/office/powerpoint/2010/main" val="335285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Oracle Analytics Server</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979385"/>
          </a:xfrm>
        </p:spPr>
        <p:txBody>
          <a:bodyPr>
            <a:noAutofit/>
          </a:bodyPr>
          <a:lstStyle/>
          <a:p>
            <a:r>
              <a:rPr lang="en-GB" dirty="0"/>
              <a:t>Alma Analytics is built on the Oracle Analytics Server</a:t>
            </a:r>
          </a:p>
          <a:p>
            <a:r>
              <a:rPr lang="en-GB" dirty="0"/>
              <a:t>The Oracle Analytics Server also includes Data Visualization (typically referred to as “DV”)</a:t>
            </a:r>
          </a:p>
          <a:p>
            <a:endParaRPr lang="en-GB" dirty="0"/>
          </a:p>
          <a:p>
            <a:endParaRPr lang="en-US" dirty="0"/>
          </a:p>
        </p:txBody>
      </p:sp>
    </p:spTree>
    <p:extLst>
      <p:ext uri="{BB962C8B-B14F-4D97-AF65-F5344CB8AC3E}">
        <p14:creationId xmlns:p14="http://schemas.microsoft.com/office/powerpoint/2010/main" val="6401568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ETL</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843558"/>
            <a:ext cx="8424936" cy="3816423"/>
          </a:xfrm>
        </p:spPr>
        <p:txBody>
          <a:bodyPr>
            <a:noAutofit/>
          </a:bodyPr>
          <a:lstStyle/>
          <a:p>
            <a:r>
              <a:rPr lang="en-GB" dirty="0"/>
              <a:t>An incremental ETL (Extract, Transform and Load) occurs every night.</a:t>
            </a:r>
          </a:p>
          <a:p>
            <a:r>
              <a:rPr lang="en-GB" dirty="0"/>
              <a:t>This ensures that the data in Alma Analytics is always up to date and identical with data in Alma.</a:t>
            </a:r>
          </a:p>
          <a:p>
            <a:r>
              <a:rPr lang="en-GB" dirty="0"/>
              <a:t>The vast majority of subject areas are updated daily.</a:t>
            </a:r>
          </a:p>
          <a:p>
            <a:r>
              <a:rPr lang="en-GB" dirty="0"/>
              <a:t>The “Titles” subject area and the “Benchmark Analytics” subject areas are updated less frequently.</a:t>
            </a:r>
          </a:p>
          <a:p>
            <a:pPr marL="0" indent="0">
              <a:buNone/>
            </a:pPr>
            <a:endParaRPr lang="en-GB" dirty="0"/>
          </a:p>
          <a:p>
            <a:endParaRPr lang="en-US" dirty="0"/>
          </a:p>
        </p:txBody>
      </p:sp>
    </p:spTree>
    <p:extLst>
      <p:ext uri="{BB962C8B-B14F-4D97-AF65-F5344CB8AC3E}">
        <p14:creationId xmlns:p14="http://schemas.microsoft.com/office/powerpoint/2010/main" val="1715065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18CA83E-AE4D-4094-BC75-4EACE4EE53DA}"/>
              </a:ext>
            </a:extLst>
          </p:cNvPr>
          <p:cNvPicPr>
            <a:picLocks noChangeAspect="1"/>
          </p:cNvPicPr>
          <p:nvPr/>
        </p:nvPicPr>
        <p:blipFill>
          <a:blip r:embed="rId2"/>
          <a:stretch>
            <a:fillRect/>
          </a:stretch>
        </p:blipFill>
        <p:spPr>
          <a:xfrm>
            <a:off x="1838325" y="770731"/>
            <a:ext cx="5467350" cy="4105275"/>
          </a:xfrm>
          <a:prstGeom prst="rect">
            <a:avLst/>
          </a:prstGeom>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ETL</a:t>
            </a:r>
          </a:p>
        </p:txBody>
      </p:sp>
      <p:sp>
        <p:nvSpPr>
          <p:cNvPr id="5" name="TextBox 4">
            <a:extLst>
              <a:ext uri="{FF2B5EF4-FFF2-40B4-BE49-F238E27FC236}">
                <a16:creationId xmlns:a16="http://schemas.microsoft.com/office/drawing/2014/main" id="{65C2CC71-E69A-48FD-B886-72AB9F46D214}"/>
              </a:ext>
            </a:extLst>
          </p:cNvPr>
          <p:cNvSpPr txBox="1"/>
          <p:nvPr/>
        </p:nvSpPr>
        <p:spPr>
          <a:xfrm>
            <a:off x="83693" y="1771210"/>
            <a:ext cx="1610140" cy="1169551"/>
          </a:xfrm>
          <a:prstGeom prst="rect">
            <a:avLst/>
          </a:prstGeom>
          <a:noFill/>
          <a:ln>
            <a:solidFill>
              <a:schemeClr val="tx1"/>
            </a:solidFill>
          </a:ln>
        </p:spPr>
        <p:txBody>
          <a:bodyPr wrap="square" rtlCol="0">
            <a:spAutoFit/>
          </a:bodyPr>
          <a:lstStyle/>
          <a:p>
            <a:r>
              <a:rPr lang="en-US" sz="1400" dirty="0"/>
              <a:t>A full ETL began at midnight and was completed well before the start of the work day</a:t>
            </a:r>
            <a:endParaRPr lang="en-GB" sz="1400" dirty="0"/>
          </a:p>
        </p:txBody>
      </p:sp>
      <p:cxnSp>
        <p:nvCxnSpPr>
          <p:cNvPr id="6" name="Straight Arrow Connector 5">
            <a:extLst>
              <a:ext uri="{FF2B5EF4-FFF2-40B4-BE49-F238E27FC236}">
                <a16:creationId xmlns:a16="http://schemas.microsoft.com/office/drawing/2014/main" id="{DC5AD217-8ED3-4BC1-8524-F192D67A60B8}"/>
              </a:ext>
            </a:extLst>
          </p:cNvPr>
          <p:cNvCxnSpPr/>
          <p:nvPr/>
        </p:nvCxnSpPr>
        <p:spPr>
          <a:xfrm>
            <a:off x="888763" y="4365170"/>
            <a:ext cx="1146903" cy="148046"/>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989B32CC-ECB8-4292-BCA9-F9D02749DF60}"/>
              </a:ext>
            </a:extLst>
          </p:cNvPr>
          <p:cNvSpPr/>
          <p:nvPr/>
        </p:nvSpPr>
        <p:spPr>
          <a:xfrm>
            <a:off x="2160616" y="4437178"/>
            <a:ext cx="4564924" cy="4388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087484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fontScale="90000"/>
          </a:bodyPr>
          <a:lstStyle/>
          <a:p>
            <a:r>
              <a:rPr lang="en-US" dirty="0"/>
              <a:t>What is Alma Analytics? – Default </a:t>
            </a:r>
            <a:r>
              <a:rPr lang="en-US"/>
              <a:t>and customized </a:t>
            </a:r>
            <a:r>
              <a:rPr lang="en-US" dirty="0"/>
              <a:t>reports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816423"/>
          </a:xfrm>
        </p:spPr>
        <p:txBody>
          <a:bodyPr>
            <a:noAutofit/>
          </a:bodyPr>
          <a:lstStyle/>
          <a:p>
            <a:r>
              <a:rPr lang="en-GB" sz="3200" dirty="0"/>
              <a:t>Alma Analytics enables the institution to run reports on library activities. </a:t>
            </a:r>
          </a:p>
          <a:p>
            <a:r>
              <a:rPr lang="en-GB" sz="3200" dirty="0"/>
              <a:t>The reports may be</a:t>
            </a:r>
          </a:p>
          <a:p>
            <a:pPr marL="914400" lvl="1" indent="-457200">
              <a:buFont typeface="+mj-lt"/>
              <a:buAutoNum type="arabicPeriod"/>
            </a:pPr>
            <a:r>
              <a:rPr lang="en-GB" sz="3200" dirty="0"/>
              <a:t>Out-of‐the‐box reports that are provided by Ex Libris</a:t>
            </a:r>
          </a:p>
          <a:p>
            <a:pPr marL="914400" lvl="1" indent="-457200">
              <a:buFont typeface="+mj-lt"/>
              <a:buAutoNum type="arabicPeriod"/>
            </a:pPr>
            <a:r>
              <a:rPr lang="en-GB" sz="3200" dirty="0"/>
              <a:t>Customized reports created by the institution</a:t>
            </a:r>
          </a:p>
          <a:p>
            <a:pPr marL="0" indent="0">
              <a:buNone/>
            </a:pPr>
            <a:endParaRPr lang="en-GB" sz="2000" dirty="0"/>
          </a:p>
          <a:p>
            <a:endParaRPr lang="en-US" sz="2000" dirty="0"/>
          </a:p>
        </p:txBody>
      </p:sp>
    </p:spTree>
    <p:extLst>
      <p:ext uri="{BB962C8B-B14F-4D97-AF65-F5344CB8AC3E}">
        <p14:creationId xmlns:p14="http://schemas.microsoft.com/office/powerpoint/2010/main" val="575709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7</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Dashboards</a:t>
            </a:r>
          </a:p>
        </p:txBody>
      </p:sp>
      <p:sp>
        <p:nvSpPr>
          <p:cNvPr id="10" name="Content Placeholder 3">
            <a:extLst>
              <a:ext uri="{FF2B5EF4-FFF2-40B4-BE49-F238E27FC236}">
                <a16:creationId xmlns:a16="http://schemas.microsoft.com/office/drawing/2014/main" id="{AB62585D-0696-4B90-A7F2-29FFBE50FE14}"/>
              </a:ext>
            </a:extLst>
          </p:cNvPr>
          <p:cNvSpPr>
            <a:spLocks noGrp="1"/>
          </p:cNvSpPr>
          <p:nvPr>
            <p:ph idx="1"/>
          </p:nvPr>
        </p:nvSpPr>
        <p:spPr>
          <a:xfrm>
            <a:off x="395536" y="771550"/>
            <a:ext cx="8424936" cy="3816423"/>
          </a:xfrm>
        </p:spPr>
        <p:txBody>
          <a:bodyPr>
            <a:noAutofit/>
          </a:bodyPr>
          <a:lstStyle/>
          <a:p>
            <a:r>
              <a:rPr lang="en-GB" sz="3200" dirty="0"/>
              <a:t>Groups of reports can be displayed in dashboards that each institution may customize.</a:t>
            </a:r>
          </a:p>
          <a:p>
            <a:r>
              <a:rPr lang="en-GB" sz="3200" dirty="0"/>
              <a:t>Alma comes ready with several “out of the box” dashboards</a:t>
            </a:r>
          </a:p>
          <a:p>
            <a:pPr marL="0" indent="0">
              <a:buNone/>
            </a:pPr>
            <a:endParaRPr lang="en-GB" sz="2000" dirty="0"/>
          </a:p>
          <a:p>
            <a:endParaRPr lang="en-US" sz="2000" dirty="0"/>
          </a:p>
        </p:txBody>
      </p:sp>
    </p:spTree>
    <p:extLst>
      <p:ext uri="{BB962C8B-B14F-4D97-AF65-F5344CB8AC3E}">
        <p14:creationId xmlns:p14="http://schemas.microsoft.com/office/powerpoint/2010/main" val="1169138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A81DE04-D9B6-4FE6-85E0-36EA85B0632B}"/>
              </a:ext>
            </a:extLst>
          </p:cNvPr>
          <p:cNvPicPr>
            <a:picLocks noChangeAspect="1"/>
          </p:cNvPicPr>
          <p:nvPr/>
        </p:nvPicPr>
        <p:blipFill>
          <a:blip r:embed="rId2"/>
          <a:stretch>
            <a:fillRect/>
          </a:stretch>
        </p:blipFill>
        <p:spPr>
          <a:xfrm>
            <a:off x="1838325" y="770731"/>
            <a:ext cx="5467350" cy="4105275"/>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8</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Dashboards</a:t>
            </a:r>
          </a:p>
        </p:txBody>
      </p:sp>
      <p:sp>
        <p:nvSpPr>
          <p:cNvPr id="7" name="TextBox 6">
            <a:extLst>
              <a:ext uri="{FF2B5EF4-FFF2-40B4-BE49-F238E27FC236}">
                <a16:creationId xmlns:a16="http://schemas.microsoft.com/office/drawing/2014/main" id="{3AAB5A6F-7E2A-4977-98A4-F66AD180A4F3}"/>
              </a:ext>
            </a:extLst>
          </p:cNvPr>
          <p:cNvSpPr txBox="1"/>
          <p:nvPr/>
        </p:nvSpPr>
        <p:spPr>
          <a:xfrm>
            <a:off x="6102501" y="1834120"/>
            <a:ext cx="2895327" cy="1754326"/>
          </a:xfrm>
          <a:prstGeom prst="rect">
            <a:avLst/>
          </a:prstGeom>
          <a:solidFill>
            <a:schemeClr val="bg1"/>
          </a:solidFill>
          <a:ln>
            <a:solidFill>
              <a:schemeClr val="tx1"/>
            </a:solidFill>
          </a:ln>
        </p:spPr>
        <p:txBody>
          <a:bodyPr wrap="square" rtlCol="0">
            <a:spAutoFit/>
          </a:bodyPr>
          <a:lstStyle/>
          <a:p>
            <a:r>
              <a:rPr lang="en-US" dirty="0"/>
              <a:t>These are the dashboards and reports available to the currently logged in user.  Each user can access different dashboards based on his roles.</a:t>
            </a:r>
            <a:endParaRPr lang="en-GB" dirty="0"/>
          </a:p>
        </p:txBody>
      </p:sp>
      <p:cxnSp>
        <p:nvCxnSpPr>
          <p:cNvPr id="8" name="Straight Arrow Connector 7">
            <a:extLst>
              <a:ext uri="{FF2B5EF4-FFF2-40B4-BE49-F238E27FC236}">
                <a16:creationId xmlns:a16="http://schemas.microsoft.com/office/drawing/2014/main" id="{D542651A-4C71-4BE6-B543-541F9EBCDC3A}"/>
              </a:ext>
            </a:extLst>
          </p:cNvPr>
          <p:cNvCxnSpPr/>
          <p:nvPr/>
        </p:nvCxnSpPr>
        <p:spPr>
          <a:xfrm flipH="1">
            <a:off x="6350495" y="1131590"/>
            <a:ext cx="1541873" cy="0"/>
          </a:xfrm>
          <a:prstGeom prst="straightConnector1">
            <a:avLst/>
          </a:prstGeom>
          <a:ln w="381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C8704D70-C4F0-4395-ADC4-427596C6819E}"/>
              </a:ext>
            </a:extLst>
          </p:cNvPr>
          <p:cNvCxnSpPr>
            <a:cxnSpLocks/>
          </p:cNvCxnSpPr>
          <p:nvPr/>
        </p:nvCxnSpPr>
        <p:spPr>
          <a:xfrm flipH="1">
            <a:off x="7892368" y="1130185"/>
            <a:ext cx="1" cy="693302"/>
          </a:xfrm>
          <a:prstGeom prst="straightConnector1">
            <a:avLst/>
          </a:prstGeom>
          <a:ln w="38100">
            <a:solidFill>
              <a:srgbClr val="FF0000"/>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306200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5E778C7-E4FC-4172-AB35-3B1BA7E785B6}"/>
              </a:ext>
            </a:extLst>
          </p:cNvPr>
          <p:cNvPicPr>
            <a:picLocks noChangeAspect="1"/>
          </p:cNvPicPr>
          <p:nvPr/>
        </p:nvPicPr>
        <p:blipFill>
          <a:blip r:embed="rId2"/>
          <a:stretch>
            <a:fillRect/>
          </a:stretch>
        </p:blipFill>
        <p:spPr>
          <a:xfrm>
            <a:off x="0" y="1365933"/>
            <a:ext cx="9144000" cy="3222041"/>
          </a:xfrm>
          <a:prstGeom prst="rect">
            <a:avLst/>
          </a:prstGeom>
          <a:ln>
            <a:solidFill>
              <a:schemeClr val="accent1"/>
            </a:solidFill>
          </a:ln>
        </p:spPr>
      </p:pic>
      <p:sp>
        <p:nvSpPr>
          <p:cNvPr id="2" name="Slide Number Placeholder 1">
            <a:extLst>
              <a:ext uri="{FF2B5EF4-FFF2-40B4-BE49-F238E27FC236}">
                <a16:creationId xmlns:a16="http://schemas.microsoft.com/office/drawing/2014/main" id="{57906231-C773-4132-BCFE-784EF93E8AAF}"/>
              </a:ext>
            </a:extLst>
          </p:cNvPr>
          <p:cNvSpPr>
            <a:spLocks noGrp="1"/>
          </p:cNvSpPr>
          <p:nvPr>
            <p:ph type="sldNum" sz="quarter" idx="10"/>
          </p:nvPr>
        </p:nvSpPr>
        <p:spPr/>
        <p:txBody>
          <a:bodyPr/>
          <a:lstStyle/>
          <a:p>
            <a:fld id="{1C146586-7EC2-481D-848F-8CE41EB2DE6C}" type="slidenum">
              <a:rPr lang="en-US" smtClean="0"/>
              <a:pPr/>
              <a:t>9</a:t>
            </a:fld>
            <a:endParaRPr lang="en-US" dirty="0"/>
          </a:p>
        </p:txBody>
      </p:sp>
      <p:sp>
        <p:nvSpPr>
          <p:cNvPr id="3" name="Title 2">
            <a:extLst>
              <a:ext uri="{FF2B5EF4-FFF2-40B4-BE49-F238E27FC236}">
                <a16:creationId xmlns:a16="http://schemas.microsoft.com/office/drawing/2014/main" id="{3D5AC908-A09F-432C-A1D6-53161F717DCF}"/>
              </a:ext>
            </a:extLst>
          </p:cNvPr>
          <p:cNvSpPr>
            <a:spLocks noGrp="1"/>
          </p:cNvSpPr>
          <p:nvPr>
            <p:ph type="title"/>
          </p:nvPr>
        </p:nvSpPr>
        <p:spPr/>
        <p:txBody>
          <a:bodyPr>
            <a:normAutofit/>
          </a:bodyPr>
          <a:lstStyle/>
          <a:p>
            <a:r>
              <a:rPr lang="en-US" dirty="0"/>
              <a:t>What is Alma Analytics? – Dashboards</a:t>
            </a:r>
          </a:p>
        </p:txBody>
      </p:sp>
      <p:sp>
        <p:nvSpPr>
          <p:cNvPr id="10" name="Content Placeholder 3">
            <a:extLst>
              <a:ext uri="{FF2B5EF4-FFF2-40B4-BE49-F238E27FC236}">
                <a16:creationId xmlns:a16="http://schemas.microsoft.com/office/drawing/2014/main" id="{1334A2CF-AC77-4D69-AF34-268BF907DC3B}"/>
              </a:ext>
            </a:extLst>
          </p:cNvPr>
          <p:cNvSpPr>
            <a:spLocks noGrp="1"/>
          </p:cNvSpPr>
          <p:nvPr>
            <p:ph idx="1"/>
          </p:nvPr>
        </p:nvSpPr>
        <p:spPr>
          <a:xfrm>
            <a:off x="395536" y="771551"/>
            <a:ext cx="8424936" cy="504056"/>
          </a:xfrm>
        </p:spPr>
        <p:txBody>
          <a:bodyPr>
            <a:noAutofit/>
          </a:bodyPr>
          <a:lstStyle/>
          <a:p>
            <a:r>
              <a:rPr lang="en-GB" sz="2000" dirty="0"/>
              <a:t>This is an example of the Benchmark Analytics Dashboard</a:t>
            </a:r>
          </a:p>
          <a:p>
            <a:pPr marL="0" indent="0">
              <a:buNone/>
            </a:pPr>
            <a:endParaRPr lang="en-GB" sz="2000" dirty="0"/>
          </a:p>
          <a:p>
            <a:endParaRPr lang="en-US" sz="2000" dirty="0"/>
          </a:p>
        </p:txBody>
      </p:sp>
    </p:spTree>
    <p:extLst>
      <p:ext uri="{BB962C8B-B14F-4D97-AF65-F5344CB8AC3E}">
        <p14:creationId xmlns:p14="http://schemas.microsoft.com/office/powerpoint/2010/main" val="1522018362"/>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Ex_Libris_2020">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a:solidFill>
            <a:srgbClr val="FF00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28575">
          <a:solidFill>
            <a:srgbClr val="FF0000"/>
          </a:solidFill>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19707</TotalTime>
  <Words>1078</Words>
  <Application>Microsoft Office PowerPoint</Application>
  <PresentationFormat>On-screen Show (16:9)</PresentationFormat>
  <Paragraphs>130</Paragraphs>
  <Slides>27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27</vt:i4>
      </vt:variant>
    </vt:vector>
  </HeadingPairs>
  <TitlesOfParts>
    <vt:vector size="32" baseType="lpstr">
      <vt:lpstr>Arial</vt:lpstr>
      <vt:lpstr>Calibri</vt:lpstr>
      <vt:lpstr>Calibri Light</vt:lpstr>
      <vt:lpstr>IGeLU_2016_16X9 (1)</vt:lpstr>
      <vt:lpstr>Ex_Libris_2020</vt:lpstr>
      <vt:lpstr>PowerPoint Presentation</vt:lpstr>
      <vt:lpstr>Introduction</vt:lpstr>
      <vt:lpstr>What is Alma Analytics? - Oracle Analytics Server</vt:lpstr>
      <vt:lpstr>What is Alma Analytics? - ETL</vt:lpstr>
      <vt:lpstr>What is Alma Analytics? - ETL</vt:lpstr>
      <vt:lpstr>What is Alma Analytics? – Default and customized reports</vt:lpstr>
      <vt:lpstr>What is Alma Analytics? – Dashboards</vt:lpstr>
      <vt:lpstr>What is Alma Analytics? – Dashboards</vt:lpstr>
      <vt:lpstr>What is Alma Analytics? – Dashboards</vt:lpstr>
      <vt:lpstr>What is Alma Analytics? – Dashboards</vt:lpstr>
      <vt:lpstr>What is Alma Analytics? – Folders and Sharing</vt:lpstr>
      <vt:lpstr>What is Alma Analytics? – Folders and Sharing</vt:lpstr>
      <vt:lpstr>What is Alma Analytics? – Folders and Sharing</vt:lpstr>
      <vt:lpstr>What is Alma Analytics? – Folders and Sharing</vt:lpstr>
      <vt:lpstr>What is Alma Analytics? – Types of reports</vt:lpstr>
      <vt:lpstr>What is Alma Analytics? – Types of reports</vt:lpstr>
      <vt:lpstr>What is Alma Analytics? – Types of reports</vt:lpstr>
      <vt:lpstr>What is Alma Analytics? – exporting reports </vt:lpstr>
      <vt:lpstr>What is Alma Analytics? – exporting reports </vt:lpstr>
      <vt:lpstr>What is Alma Analytics? – subject areas</vt:lpstr>
      <vt:lpstr>What is Alma Analytics? – Current subject areas</vt:lpstr>
      <vt:lpstr>What is Alma Analytics? – role based</vt:lpstr>
      <vt:lpstr>What is Alma Analytics? – role based</vt:lpstr>
      <vt:lpstr>What is Alma Analytics? – role based</vt:lpstr>
      <vt:lpstr>What is Alma Analytics? – role based</vt:lpstr>
      <vt:lpstr>What is Alma Analytics? – role based</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Yoel Kortick</cp:lastModifiedBy>
  <cp:revision>1839</cp:revision>
  <dcterms:created xsi:type="dcterms:W3CDTF">2017-01-02T15:10:30Z</dcterms:created>
  <dcterms:modified xsi:type="dcterms:W3CDTF">2021-07-18T06:31:06Z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